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
  </p:notesMasterIdLst>
  <p:sldIdLst>
    <p:sldId id="256" r:id="rId2"/>
    <p:sldId id="257" r:id="rId3"/>
    <p:sldId id="258" r:id="rId4"/>
    <p:sldId id="259" r:id="rId5"/>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8E3E"/>
    <a:srgbClr val="DFDFBF"/>
    <a:srgbClr val="339933"/>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77ACB0-73E0-4672-89A1-5976E7C86A85}" v="78" dt="2024-07-29T05:52:40.2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60"/>
  </p:normalViewPr>
  <p:slideViewPr>
    <p:cSldViewPr snapToGrid="0">
      <p:cViewPr varScale="1">
        <p:scale>
          <a:sx n="73" d="100"/>
          <a:sy n="73" d="100"/>
        </p:scale>
        <p:origin x="31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95A6DA-98EF-4773-A286-76AFAD83E623}" type="datetimeFigureOut">
              <a:rPr lang="en-ZA" smtClean="0"/>
              <a:t>2024/08/02</a:t>
            </a:fld>
            <a:endParaRPr lang="en-ZA"/>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65314D-784F-4F3F-842C-CFDC4CF8396C}" type="slidenum">
              <a:rPr lang="en-ZA" smtClean="0"/>
              <a:t>‹#›</a:t>
            </a:fld>
            <a:endParaRPr lang="en-ZA"/>
          </a:p>
        </p:txBody>
      </p:sp>
    </p:spTree>
    <p:extLst>
      <p:ext uri="{BB962C8B-B14F-4D97-AF65-F5344CB8AC3E}">
        <p14:creationId xmlns:p14="http://schemas.microsoft.com/office/powerpoint/2010/main" val="1522395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F65314D-784F-4F3F-842C-CFDC4CF8396C}" type="slidenum">
              <a:rPr lang="en-ZA" smtClean="0"/>
              <a:t>1</a:t>
            </a:fld>
            <a:endParaRPr lang="en-ZA"/>
          </a:p>
        </p:txBody>
      </p:sp>
    </p:spTree>
    <p:extLst>
      <p:ext uri="{BB962C8B-B14F-4D97-AF65-F5344CB8AC3E}">
        <p14:creationId xmlns:p14="http://schemas.microsoft.com/office/powerpoint/2010/main" val="1652841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7CCD77-1CE2-4B84-8849-DD40C0656DFD}" type="datetimeFigureOut">
              <a:rPr lang="en-ZA" smtClean="0"/>
              <a:t>2024/08/02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3A3F23F-7CD8-4EAD-8749-7881D71DF593}" type="slidenum">
              <a:rPr lang="en-ZA" smtClean="0"/>
              <a:t>‹#›</a:t>
            </a:fld>
            <a:endParaRPr lang="en-ZA"/>
          </a:p>
        </p:txBody>
      </p:sp>
    </p:spTree>
    <p:extLst>
      <p:ext uri="{BB962C8B-B14F-4D97-AF65-F5344CB8AC3E}">
        <p14:creationId xmlns:p14="http://schemas.microsoft.com/office/powerpoint/2010/main" val="2813325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7CCD77-1CE2-4B84-8849-DD40C0656DFD}" type="datetimeFigureOut">
              <a:rPr lang="en-ZA" smtClean="0"/>
              <a:t>2024/08/02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3A3F23F-7CD8-4EAD-8749-7881D71DF593}" type="slidenum">
              <a:rPr lang="en-ZA" smtClean="0"/>
              <a:t>‹#›</a:t>
            </a:fld>
            <a:endParaRPr lang="en-ZA"/>
          </a:p>
        </p:txBody>
      </p:sp>
    </p:spTree>
    <p:extLst>
      <p:ext uri="{BB962C8B-B14F-4D97-AF65-F5344CB8AC3E}">
        <p14:creationId xmlns:p14="http://schemas.microsoft.com/office/powerpoint/2010/main" val="51917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7CCD77-1CE2-4B84-8849-DD40C0656DFD}" type="datetimeFigureOut">
              <a:rPr lang="en-ZA" smtClean="0"/>
              <a:t>2024/08/02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3A3F23F-7CD8-4EAD-8749-7881D71DF593}" type="slidenum">
              <a:rPr lang="en-ZA" smtClean="0"/>
              <a:t>‹#›</a:t>
            </a:fld>
            <a:endParaRPr lang="en-ZA"/>
          </a:p>
        </p:txBody>
      </p:sp>
    </p:spTree>
    <p:extLst>
      <p:ext uri="{BB962C8B-B14F-4D97-AF65-F5344CB8AC3E}">
        <p14:creationId xmlns:p14="http://schemas.microsoft.com/office/powerpoint/2010/main" val="3051415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7CCD77-1CE2-4B84-8849-DD40C0656DFD}" type="datetimeFigureOut">
              <a:rPr lang="en-ZA" smtClean="0"/>
              <a:t>2024/08/02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3A3F23F-7CD8-4EAD-8749-7881D71DF593}" type="slidenum">
              <a:rPr lang="en-ZA" smtClean="0"/>
              <a:t>‹#›</a:t>
            </a:fld>
            <a:endParaRPr lang="en-ZA"/>
          </a:p>
        </p:txBody>
      </p:sp>
    </p:spTree>
    <p:extLst>
      <p:ext uri="{BB962C8B-B14F-4D97-AF65-F5344CB8AC3E}">
        <p14:creationId xmlns:p14="http://schemas.microsoft.com/office/powerpoint/2010/main" val="3883024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7CCD77-1CE2-4B84-8849-DD40C0656DFD}" type="datetimeFigureOut">
              <a:rPr lang="en-ZA" smtClean="0"/>
              <a:t>2024/08/02</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D3A3F23F-7CD8-4EAD-8749-7881D71DF593}" type="slidenum">
              <a:rPr lang="en-ZA" smtClean="0"/>
              <a:t>‹#›</a:t>
            </a:fld>
            <a:endParaRPr lang="en-ZA"/>
          </a:p>
        </p:txBody>
      </p:sp>
    </p:spTree>
    <p:extLst>
      <p:ext uri="{BB962C8B-B14F-4D97-AF65-F5344CB8AC3E}">
        <p14:creationId xmlns:p14="http://schemas.microsoft.com/office/powerpoint/2010/main" val="2874563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7CCD77-1CE2-4B84-8849-DD40C0656DFD}" type="datetimeFigureOut">
              <a:rPr lang="en-ZA" smtClean="0"/>
              <a:t>2024/08/02</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D3A3F23F-7CD8-4EAD-8749-7881D71DF593}" type="slidenum">
              <a:rPr lang="en-ZA" smtClean="0"/>
              <a:t>‹#›</a:t>
            </a:fld>
            <a:endParaRPr lang="en-ZA"/>
          </a:p>
        </p:txBody>
      </p:sp>
    </p:spTree>
    <p:extLst>
      <p:ext uri="{BB962C8B-B14F-4D97-AF65-F5344CB8AC3E}">
        <p14:creationId xmlns:p14="http://schemas.microsoft.com/office/powerpoint/2010/main" val="3069353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7CCD77-1CE2-4B84-8849-DD40C0656DFD}" type="datetimeFigureOut">
              <a:rPr lang="en-ZA" smtClean="0"/>
              <a:t>2024/08/02</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D3A3F23F-7CD8-4EAD-8749-7881D71DF593}" type="slidenum">
              <a:rPr lang="en-ZA" smtClean="0"/>
              <a:t>‹#›</a:t>
            </a:fld>
            <a:endParaRPr lang="en-ZA"/>
          </a:p>
        </p:txBody>
      </p:sp>
    </p:spTree>
    <p:extLst>
      <p:ext uri="{BB962C8B-B14F-4D97-AF65-F5344CB8AC3E}">
        <p14:creationId xmlns:p14="http://schemas.microsoft.com/office/powerpoint/2010/main" val="1551597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C7CCD77-1CE2-4B84-8849-DD40C0656DFD}" type="datetimeFigureOut">
              <a:rPr lang="en-ZA" smtClean="0"/>
              <a:t>2024/08/02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3A3F23F-7CD8-4EAD-8749-7881D71DF593}" type="slidenum">
              <a:rPr lang="en-ZA" smtClean="0"/>
              <a:t>‹#›</a:t>
            </a:fld>
            <a:endParaRPr lang="en-ZA"/>
          </a:p>
        </p:txBody>
      </p:sp>
    </p:spTree>
    <p:extLst>
      <p:ext uri="{BB962C8B-B14F-4D97-AF65-F5344CB8AC3E}">
        <p14:creationId xmlns:p14="http://schemas.microsoft.com/office/powerpoint/2010/main" val="804487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C7CCD77-1CE2-4B84-8849-DD40C0656DFD}" type="datetimeFigureOut">
              <a:rPr lang="en-ZA" smtClean="0"/>
              <a:t>2024/08/02</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D3A3F23F-7CD8-4EAD-8749-7881D71DF593}" type="slidenum">
              <a:rPr lang="en-ZA" smtClean="0"/>
              <a:t>‹#›</a:t>
            </a:fld>
            <a:endParaRPr lang="en-ZA"/>
          </a:p>
        </p:txBody>
      </p:sp>
    </p:spTree>
    <p:extLst>
      <p:ext uri="{BB962C8B-B14F-4D97-AF65-F5344CB8AC3E}">
        <p14:creationId xmlns:p14="http://schemas.microsoft.com/office/powerpoint/2010/main" val="3470243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7CCD77-1CE2-4B84-8849-DD40C0656DFD}" type="datetimeFigureOut">
              <a:rPr lang="en-ZA" smtClean="0"/>
              <a:t>2024/08/02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3A3F23F-7CD8-4EAD-8749-7881D71DF593}" type="slidenum">
              <a:rPr lang="en-ZA" smtClean="0"/>
              <a:t>‹#›</a:t>
            </a:fld>
            <a:endParaRPr lang="en-ZA"/>
          </a:p>
        </p:txBody>
      </p:sp>
    </p:spTree>
    <p:extLst>
      <p:ext uri="{BB962C8B-B14F-4D97-AF65-F5344CB8AC3E}">
        <p14:creationId xmlns:p14="http://schemas.microsoft.com/office/powerpoint/2010/main" val="1739978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7CCD77-1CE2-4B84-8849-DD40C0656DFD}" type="datetimeFigureOut">
              <a:rPr lang="en-ZA" smtClean="0"/>
              <a:t>2024/08/02</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D3A3F23F-7CD8-4EAD-8749-7881D71DF593}" type="slidenum">
              <a:rPr lang="en-ZA" smtClean="0"/>
              <a:t>‹#›</a:t>
            </a:fld>
            <a:endParaRPr lang="en-ZA"/>
          </a:p>
        </p:txBody>
      </p:sp>
    </p:spTree>
    <p:extLst>
      <p:ext uri="{BB962C8B-B14F-4D97-AF65-F5344CB8AC3E}">
        <p14:creationId xmlns:p14="http://schemas.microsoft.com/office/powerpoint/2010/main" val="1382590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3C7CCD77-1CE2-4B84-8849-DD40C0656DFD}" type="datetimeFigureOut">
              <a:rPr lang="en-ZA" smtClean="0"/>
              <a:t>2024/08/02</a:t>
            </a:fld>
            <a:endParaRPr lang="en-ZA"/>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ZA"/>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D3A3F23F-7CD8-4EAD-8749-7881D71DF593}" type="slidenum">
              <a:rPr lang="en-ZA" smtClean="0"/>
              <a:t>‹#›</a:t>
            </a:fld>
            <a:endParaRPr lang="en-ZA"/>
          </a:p>
        </p:txBody>
      </p:sp>
    </p:spTree>
    <p:extLst>
      <p:ext uri="{BB962C8B-B14F-4D97-AF65-F5344CB8AC3E}">
        <p14:creationId xmlns:p14="http://schemas.microsoft.com/office/powerpoint/2010/main" val="7365774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E5CD38D-0E75-88DE-3D93-B606676FD0B8}"/>
              </a:ext>
            </a:extLst>
          </p:cNvPr>
          <p:cNvSpPr/>
          <p:nvPr/>
        </p:nvSpPr>
        <p:spPr>
          <a:xfrm>
            <a:off x="0" y="-1"/>
            <a:ext cx="1282184" cy="6031139"/>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Subtitle 2">
            <a:extLst>
              <a:ext uri="{FF2B5EF4-FFF2-40B4-BE49-F238E27FC236}">
                <a16:creationId xmlns:a16="http://schemas.microsoft.com/office/drawing/2014/main" id="{E28B63FC-4FA2-5154-99D9-46D5FD3C83CD}"/>
              </a:ext>
            </a:extLst>
          </p:cNvPr>
          <p:cNvSpPr>
            <a:spLocks noGrp="1"/>
          </p:cNvSpPr>
          <p:nvPr>
            <p:ph type="subTitle" idx="1"/>
          </p:nvPr>
        </p:nvSpPr>
        <p:spPr>
          <a:xfrm>
            <a:off x="136132" y="6584596"/>
            <a:ext cx="3594620" cy="2645129"/>
          </a:xfrm>
        </p:spPr>
        <p:txBody>
          <a:bodyPr>
            <a:normAutofit lnSpcReduction="10000"/>
          </a:bodyPr>
          <a:lstStyle/>
          <a:p>
            <a:pPr marL="0" marR="0" indent="0" algn="l">
              <a:lnSpc>
                <a:spcPct val="110000"/>
              </a:lnSpc>
              <a:spcBef>
                <a:spcPts val="0"/>
              </a:spcBef>
              <a:spcAft>
                <a:spcPts val="0"/>
              </a:spcAft>
            </a:pPr>
            <a:r>
              <a:rPr lang="en-US" sz="3200" kern="1400" dirty="0">
                <a:ln>
                  <a:noFill/>
                </a:ln>
                <a:effectLst/>
              </a:rPr>
              <a:t>Reserve Manager’s Monthly Report</a:t>
            </a:r>
          </a:p>
          <a:p>
            <a:pPr marL="0" marR="0" indent="0" algn="l">
              <a:lnSpc>
                <a:spcPct val="110000"/>
              </a:lnSpc>
              <a:spcBef>
                <a:spcPts val="0"/>
              </a:spcBef>
              <a:spcAft>
                <a:spcPts val="0"/>
              </a:spcAft>
            </a:pPr>
            <a:r>
              <a:rPr lang="en-US" sz="1800" kern="1400" dirty="0">
                <a:ln>
                  <a:noFill/>
                </a:ln>
                <a:solidFill>
                  <a:srgbClr val="3B4E6B"/>
                </a:solidFill>
                <a:effectLst/>
              </a:rPr>
              <a:t> </a:t>
            </a:r>
            <a:endParaRPr lang="en-US" kern="1400" dirty="0">
              <a:solidFill>
                <a:srgbClr val="3B4E6B"/>
              </a:solidFill>
            </a:endParaRPr>
          </a:p>
          <a:p>
            <a:pPr marL="0" marR="0" indent="0" algn="l">
              <a:lnSpc>
                <a:spcPct val="110000"/>
              </a:lnSpc>
              <a:spcBef>
                <a:spcPts val="0"/>
              </a:spcBef>
              <a:spcAft>
                <a:spcPts val="0"/>
              </a:spcAft>
            </a:pPr>
            <a:endParaRPr lang="en-US" sz="1800" kern="1400" dirty="0">
              <a:ln>
                <a:noFill/>
              </a:ln>
              <a:solidFill>
                <a:srgbClr val="3B4E6B"/>
              </a:solidFill>
              <a:effectLst/>
            </a:endParaRPr>
          </a:p>
          <a:p>
            <a:pPr marL="0" marR="0" indent="0" algn="l">
              <a:lnSpc>
                <a:spcPct val="110000"/>
              </a:lnSpc>
              <a:spcBef>
                <a:spcPts val="0"/>
              </a:spcBef>
              <a:spcAft>
                <a:spcPts val="0"/>
              </a:spcAft>
            </a:pPr>
            <a:r>
              <a:rPr lang="en-US" kern="1400" dirty="0">
                <a:solidFill>
                  <a:srgbClr val="3B4E6B"/>
                </a:solidFill>
              </a:rPr>
              <a:t>“The ocean stirs the heart, inspires the imagination and brings eternal joy to the soul” </a:t>
            </a:r>
            <a:endParaRPr lang="en-US" sz="1800" kern="1400" dirty="0">
              <a:ln>
                <a:noFill/>
              </a:ln>
              <a:solidFill>
                <a:srgbClr val="3B4E6B"/>
              </a:solidFill>
              <a:effectLst/>
            </a:endParaRPr>
          </a:p>
        </p:txBody>
      </p:sp>
      <p:sp>
        <p:nvSpPr>
          <p:cNvPr id="7" name="Rectangle 6">
            <a:extLst>
              <a:ext uri="{FF2B5EF4-FFF2-40B4-BE49-F238E27FC236}">
                <a16:creationId xmlns:a16="http://schemas.microsoft.com/office/drawing/2014/main" id="{7A827D18-509E-B065-7F94-22564F04AC87}"/>
              </a:ext>
            </a:extLst>
          </p:cNvPr>
          <p:cNvSpPr/>
          <p:nvPr/>
        </p:nvSpPr>
        <p:spPr>
          <a:xfrm>
            <a:off x="0" y="6018618"/>
            <a:ext cx="6858000" cy="394374"/>
          </a:xfrm>
          <a:prstGeom prst="rect">
            <a:avLst/>
          </a:prstGeom>
          <a:solidFill>
            <a:schemeClr val="accent6">
              <a:lumMod val="60000"/>
              <a:lumOff val="40000"/>
              <a:alpha val="3411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TextBox 7">
            <a:extLst>
              <a:ext uri="{FF2B5EF4-FFF2-40B4-BE49-F238E27FC236}">
                <a16:creationId xmlns:a16="http://schemas.microsoft.com/office/drawing/2014/main" id="{521BAFE0-8929-24DB-1030-4732D83A3B31}"/>
              </a:ext>
            </a:extLst>
          </p:cNvPr>
          <p:cNvSpPr txBox="1"/>
          <p:nvPr/>
        </p:nvSpPr>
        <p:spPr>
          <a:xfrm>
            <a:off x="5084064" y="6031139"/>
            <a:ext cx="1524000" cy="369332"/>
          </a:xfrm>
          <a:prstGeom prst="rect">
            <a:avLst/>
          </a:prstGeom>
          <a:noFill/>
        </p:spPr>
        <p:txBody>
          <a:bodyPr wrap="square" rtlCol="0">
            <a:spAutoFit/>
          </a:bodyPr>
          <a:lstStyle/>
          <a:p>
            <a:pPr algn="ctr"/>
            <a:r>
              <a:rPr lang="en-US" dirty="0">
                <a:solidFill>
                  <a:schemeClr val="accent6">
                    <a:lumMod val="50000"/>
                  </a:schemeClr>
                </a:solidFill>
              </a:rPr>
              <a:t>July 2024</a:t>
            </a:r>
            <a:endParaRPr lang="en-ZA" dirty="0">
              <a:solidFill>
                <a:schemeClr val="accent6">
                  <a:lumMod val="50000"/>
                </a:schemeClr>
              </a:solidFill>
            </a:endParaRPr>
          </a:p>
        </p:txBody>
      </p:sp>
      <p:sp>
        <p:nvSpPr>
          <p:cNvPr id="11" name="Rectangle 10">
            <a:extLst>
              <a:ext uri="{FF2B5EF4-FFF2-40B4-BE49-F238E27FC236}">
                <a16:creationId xmlns:a16="http://schemas.microsoft.com/office/drawing/2014/main" id="{72B63DD9-4B68-FCD9-7CDB-DF856DFC686D}"/>
              </a:ext>
            </a:extLst>
          </p:cNvPr>
          <p:cNvSpPr/>
          <p:nvPr/>
        </p:nvSpPr>
        <p:spPr>
          <a:xfrm>
            <a:off x="0" y="9511626"/>
            <a:ext cx="4535424" cy="394374"/>
          </a:xfrm>
          <a:prstGeom prst="rect">
            <a:avLst/>
          </a:prstGeom>
          <a:solidFill>
            <a:schemeClr val="accent6">
              <a:lumMod val="60000"/>
              <a:lumOff val="40000"/>
              <a:alpha val="3411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A42A4573-0CFB-E746-6EDA-CD3A14FF6ADF}"/>
              </a:ext>
            </a:extLst>
          </p:cNvPr>
          <p:cNvSpPr/>
          <p:nvPr/>
        </p:nvSpPr>
        <p:spPr>
          <a:xfrm>
            <a:off x="4218432" y="6412992"/>
            <a:ext cx="2639568" cy="3493008"/>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indent="0" algn="l">
              <a:spcBef>
                <a:spcPts val="400"/>
              </a:spcBef>
              <a:spcAft>
                <a:spcPts val="800"/>
              </a:spcAft>
            </a:pPr>
            <a:r>
              <a:rPr lang="en-US" sz="1200" u="sng" kern="1400" cap="all" dirty="0">
                <a:ln>
                  <a:noFill/>
                </a:ln>
                <a:solidFill>
                  <a:schemeClr val="accent6">
                    <a:lumMod val="50000"/>
                  </a:schemeClr>
                </a:solidFill>
                <a:effectLst/>
              </a:rPr>
              <a:t>Inside this report</a:t>
            </a:r>
            <a:endParaRPr lang="en-US" sz="1200" kern="1400" cap="all" dirty="0">
              <a:ln>
                <a:noFill/>
              </a:ln>
              <a:solidFill>
                <a:schemeClr val="accent6">
                  <a:lumMod val="50000"/>
                </a:schemeClr>
              </a:solidFill>
              <a:effectLst/>
            </a:endParaRPr>
          </a:p>
          <a:p>
            <a:pPr marL="228600" marR="0" indent="-228600" algn="l">
              <a:spcBef>
                <a:spcPts val="400"/>
              </a:spcBef>
              <a:spcAft>
                <a:spcPts val="800"/>
              </a:spcAft>
              <a:buFont typeface="+mj-lt"/>
              <a:buAutoNum type="arabicPeriod"/>
            </a:pPr>
            <a:r>
              <a:rPr lang="en-US" sz="1050" kern="1400" cap="all" dirty="0">
                <a:ln>
                  <a:noFill/>
                </a:ln>
                <a:solidFill>
                  <a:schemeClr val="accent6">
                    <a:lumMod val="50000"/>
                  </a:schemeClr>
                </a:solidFill>
                <a:effectLst/>
              </a:rPr>
              <a:t>Building projects.		</a:t>
            </a:r>
          </a:p>
          <a:p>
            <a:pPr marL="228600" marR="0" indent="-228600" algn="l">
              <a:spcBef>
                <a:spcPts val="400"/>
              </a:spcBef>
              <a:spcAft>
                <a:spcPts val="800"/>
              </a:spcAft>
              <a:buFont typeface="+mj-lt"/>
              <a:buAutoNum type="arabicPeriod"/>
            </a:pPr>
            <a:r>
              <a:rPr lang="en-US" sz="1050" kern="1400" cap="all" dirty="0">
                <a:ln>
                  <a:noFill/>
                </a:ln>
                <a:solidFill>
                  <a:schemeClr val="accent6">
                    <a:lumMod val="50000"/>
                  </a:schemeClr>
                </a:solidFill>
                <a:effectLst/>
              </a:rPr>
              <a:t>Water.				</a:t>
            </a:r>
          </a:p>
          <a:p>
            <a:pPr marL="228600" marR="0" indent="-228600" algn="l">
              <a:spcBef>
                <a:spcPts val="400"/>
              </a:spcBef>
              <a:spcAft>
                <a:spcPts val="800"/>
              </a:spcAft>
              <a:buFont typeface="+mj-lt"/>
              <a:buAutoNum type="arabicPeriod"/>
            </a:pPr>
            <a:r>
              <a:rPr lang="en-US" sz="1050" kern="1400" cap="all" dirty="0">
                <a:ln>
                  <a:noFill/>
                </a:ln>
                <a:solidFill>
                  <a:schemeClr val="accent6">
                    <a:lumMod val="50000"/>
                  </a:schemeClr>
                </a:solidFill>
                <a:effectLst/>
              </a:rPr>
              <a:t>Estate Projects.		</a:t>
            </a:r>
          </a:p>
          <a:p>
            <a:pPr marL="228600" marR="0" indent="-228600" algn="l">
              <a:spcBef>
                <a:spcPts val="400"/>
              </a:spcBef>
              <a:spcAft>
                <a:spcPts val="800"/>
              </a:spcAft>
              <a:buFont typeface="+mj-lt"/>
              <a:buAutoNum type="arabicPeriod"/>
            </a:pPr>
            <a:r>
              <a:rPr lang="en-US" sz="1050" kern="1400" cap="all" dirty="0">
                <a:ln>
                  <a:noFill/>
                </a:ln>
                <a:solidFill>
                  <a:schemeClr val="accent6">
                    <a:lumMod val="50000"/>
                  </a:schemeClr>
                </a:solidFill>
                <a:effectLst/>
              </a:rPr>
              <a:t>Environment.			</a:t>
            </a:r>
          </a:p>
          <a:p>
            <a:pPr marL="228600" marR="0" indent="-228600" algn="l">
              <a:spcBef>
                <a:spcPts val="400"/>
              </a:spcBef>
              <a:spcAft>
                <a:spcPts val="800"/>
              </a:spcAft>
              <a:buAutoNum type="arabicPeriod" startAt="5"/>
            </a:pPr>
            <a:r>
              <a:rPr lang="en-US" sz="1050" kern="1400" cap="all" dirty="0">
                <a:ln>
                  <a:noFill/>
                </a:ln>
                <a:solidFill>
                  <a:schemeClr val="accent6">
                    <a:lumMod val="50000"/>
                  </a:schemeClr>
                </a:solidFill>
                <a:effectLst/>
              </a:rPr>
              <a:t>MAINTENANCE PERFORMED.</a:t>
            </a:r>
          </a:p>
          <a:p>
            <a:pPr marL="228600" marR="0" indent="-228600" algn="l">
              <a:spcBef>
                <a:spcPts val="400"/>
              </a:spcBef>
              <a:spcAft>
                <a:spcPts val="800"/>
              </a:spcAft>
              <a:buAutoNum type="arabicPeriod" startAt="5"/>
            </a:pPr>
            <a:r>
              <a:rPr lang="en-US" sz="1050" kern="1400" cap="all" dirty="0">
                <a:solidFill>
                  <a:schemeClr val="accent6">
                    <a:lumMod val="50000"/>
                  </a:schemeClr>
                </a:solidFill>
              </a:rPr>
              <a:t>SECURITY.</a:t>
            </a:r>
          </a:p>
          <a:p>
            <a:pPr marL="228600" marR="0" indent="-228600" algn="l">
              <a:spcBef>
                <a:spcPts val="400"/>
              </a:spcBef>
              <a:spcAft>
                <a:spcPts val="800"/>
              </a:spcAft>
              <a:buAutoNum type="arabicPeriod" startAt="5"/>
            </a:pPr>
            <a:r>
              <a:rPr lang="en-US" sz="1050" kern="1400" cap="all" dirty="0">
                <a:ln>
                  <a:noFill/>
                </a:ln>
                <a:solidFill>
                  <a:schemeClr val="accent6">
                    <a:lumMod val="50000"/>
                  </a:schemeClr>
                </a:solidFill>
                <a:effectLst/>
              </a:rPr>
              <a:t>GENERAL</a:t>
            </a:r>
            <a:r>
              <a:rPr lang="en-US" sz="1050" kern="1400" cap="all" dirty="0">
                <a:solidFill>
                  <a:schemeClr val="accent6">
                    <a:lumMod val="50000"/>
                  </a:schemeClr>
                </a:solidFill>
              </a:rPr>
              <a:t>.</a:t>
            </a:r>
            <a:r>
              <a:rPr lang="en-US" sz="1050" kern="1400" cap="all" dirty="0">
                <a:ln>
                  <a:noFill/>
                </a:ln>
                <a:solidFill>
                  <a:schemeClr val="accent6">
                    <a:lumMod val="50000"/>
                  </a:schemeClr>
                </a:solidFill>
                <a:effectLst/>
              </a:rPr>
              <a:t>			</a:t>
            </a:r>
            <a:endParaRPr lang="en-US" sz="1050" kern="1400" dirty="0">
              <a:ln>
                <a:noFill/>
              </a:ln>
              <a:solidFill>
                <a:schemeClr val="accent6">
                  <a:lumMod val="50000"/>
                </a:schemeClr>
              </a:solidFill>
              <a:effectLst/>
            </a:endParaRPr>
          </a:p>
        </p:txBody>
      </p:sp>
      <p:pic>
        <p:nvPicPr>
          <p:cNvPr id="9" name="Picture 8">
            <a:extLst>
              <a:ext uri="{FF2B5EF4-FFF2-40B4-BE49-F238E27FC236}">
                <a16:creationId xmlns:a16="http://schemas.microsoft.com/office/drawing/2014/main" id="{49773D11-8F4C-FE08-CC1B-C0DF94139462}"/>
              </a:ext>
            </a:extLst>
          </p:cNvPr>
          <p:cNvPicPr>
            <a:picLocks noChangeAspect="1"/>
          </p:cNvPicPr>
          <p:nvPr/>
        </p:nvPicPr>
        <p:blipFill>
          <a:blip r:embed="rId5"/>
          <a:stretch>
            <a:fillRect/>
          </a:stretch>
        </p:blipFill>
        <p:spPr>
          <a:xfrm>
            <a:off x="79911" y="841972"/>
            <a:ext cx="1444647" cy="1490731"/>
          </a:xfrm>
          <a:prstGeom prst="rect">
            <a:avLst/>
          </a:prstGeom>
        </p:spPr>
      </p:pic>
      <p:pic>
        <p:nvPicPr>
          <p:cNvPr id="2" name="july pic water">
            <a:hlinkClick r:id="" action="ppaction://media"/>
            <a:extLst>
              <a:ext uri="{FF2B5EF4-FFF2-40B4-BE49-F238E27FC236}">
                <a16:creationId xmlns:a16="http://schemas.microsoft.com/office/drawing/2014/main" id="{A469205A-9D61-8E72-8761-65668CDAA52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76445" y="329458"/>
            <a:ext cx="5083506" cy="5603358"/>
          </a:xfrm>
          <a:prstGeom prst="rect">
            <a:avLst/>
          </a:prstGeom>
        </p:spPr>
      </p:pic>
      <p:sp>
        <p:nvSpPr>
          <p:cNvPr id="4" name="TextBox 4">
            <a:extLst>
              <a:ext uri="{FF2B5EF4-FFF2-40B4-BE49-F238E27FC236}">
                <a16:creationId xmlns:a16="http://schemas.microsoft.com/office/drawing/2014/main" id="{BF77ECCC-6EF9-DB12-D4F4-B21B6CA60744}"/>
              </a:ext>
            </a:extLst>
          </p:cNvPr>
          <p:cNvSpPr txBox="1"/>
          <p:nvPr/>
        </p:nvSpPr>
        <p:spPr>
          <a:xfrm>
            <a:off x="422467" y="6074314"/>
            <a:ext cx="1719433"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Click to Play</a:t>
            </a:r>
            <a:endParaRPr lang="en-ZA" dirty="0"/>
          </a:p>
        </p:txBody>
      </p:sp>
    </p:spTree>
    <p:extLst>
      <p:ext uri="{BB962C8B-B14F-4D97-AF65-F5344CB8AC3E}">
        <p14:creationId xmlns:p14="http://schemas.microsoft.com/office/powerpoint/2010/main" val="300979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6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a:extLst>
              <a:ext uri="{FF2B5EF4-FFF2-40B4-BE49-F238E27FC236}">
                <a16:creationId xmlns:a16="http://schemas.microsoft.com/office/drawing/2014/main" id="{60F73006-116E-D4D4-54F1-9486BC24564E}"/>
              </a:ext>
            </a:extLst>
          </p:cNvPr>
          <p:cNvSpPr txBox="1">
            <a:spLocks noChangeArrowheads="1" noChangeShapeType="1"/>
          </p:cNvSpPr>
          <p:nvPr/>
        </p:nvSpPr>
        <p:spPr bwMode="auto">
          <a:xfrm>
            <a:off x="3286570" y="5924494"/>
            <a:ext cx="3571430" cy="33015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274320" tIns="91440" rIns="274320" bIns="9144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600"/>
              </a:spcAft>
              <a:buClrTx/>
              <a:buSzTx/>
              <a:buFontTx/>
              <a:buNone/>
              <a:tabLst/>
            </a:pPr>
            <a:r>
              <a:rPr lang="en-US" altLang="en-US" sz="1400" b="1" u="sng" dirty="0">
                <a:solidFill>
                  <a:srgbClr val="718E3E"/>
                </a:solidFill>
              </a:rPr>
              <a:t>3. Estate Projects</a:t>
            </a:r>
          </a:p>
          <a:p>
            <a:pPr marL="0" marR="0" lvl="0" indent="0" algn="l" defTabSz="914400" rtl="0" eaLnBrk="0" fontAlgn="base" latinLnBrk="0" hangingPunct="0">
              <a:lnSpc>
                <a:spcPct val="100000"/>
              </a:lnSpc>
              <a:spcBef>
                <a:spcPct val="0"/>
              </a:spcBef>
              <a:spcAft>
                <a:spcPts val="600"/>
              </a:spcAft>
              <a:buClrTx/>
              <a:buSzTx/>
              <a:buFontTx/>
              <a:buNone/>
              <a:tabLst/>
            </a:pPr>
            <a:r>
              <a:rPr lang="en-US" altLang="en-US" sz="1000" b="1" dirty="0">
                <a:solidFill>
                  <a:srgbClr val="717171"/>
                </a:solidFill>
              </a:rPr>
              <a:t>Wastewater Plant Fence Renewal</a:t>
            </a:r>
            <a:r>
              <a:rPr lang="en-US" altLang="en-US" sz="1000" dirty="0">
                <a:solidFill>
                  <a:srgbClr val="717171"/>
                </a:solidFill>
              </a:rPr>
              <a:t>: </a:t>
            </a:r>
            <a:r>
              <a:rPr lang="en-US" altLang="en-US" sz="900" dirty="0">
                <a:solidFill>
                  <a:srgbClr val="717171"/>
                </a:solidFill>
              </a:rPr>
              <a:t>The perimeter fence was replaced due to severe rusting, ensuring a secure boundary.</a:t>
            </a:r>
          </a:p>
          <a:p>
            <a:pPr marL="0" marR="0" lvl="0" indent="0" algn="l" defTabSz="914400" rtl="0" eaLnBrk="0" fontAlgn="base" latinLnBrk="0" hangingPunct="0">
              <a:lnSpc>
                <a:spcPct val="100000"/>
              </a:lnSpc>
              <a:spcBef>
                <a:spcPct val="0"/>
              </a:spcBef>
              <a:spcAft>
                <a:spcPts val="600"/>
              </a:spcAft>
              <a:buClrTx/>
              <a:buSzTx/>
              <a:buFontTx/>
              <a:buNone/>
              <a:tabLst/>
            </a:pPr>
            <a:r>
              <a:rPr lang="en-US" altLang="en-US" sz="1000" b="1" dirty="0">
                <a:solidFill>
                  <a:srgbClr val="717171"/>
                </a:solidFill>
              </a:rPr>
              <a:t>Fence Repairs</a:t>
            </a:r>
            <a:r>
              <a:rPr lang="en-US" altLang="en-US" sz="1000" dirty="0">
                <a:solidFill>
                  <a:srgbClr val="717171"/>
                </a:solidFill>
              </a:rPr>
              <a:t>: </a:t>
            </a:r>
            <a:r>
              <a:rPr lang="en-US" altLang="en-US" sz="900" dirty="0">
                <a:solidFill>
                  <a:srgbClr val="717171"/>
                </a:solidFill>
              </a:rPr>
              <a:t>Ongoing repairs to damaged fences are in progress.</a:t>
            </a:r>
            <a:endParaRPr lang="en-US" altLang="en-US" sz="1000" dirty="0">
              <a:solidFill>
                <a:srgbClr val="717171"/>
              </a:solidFill>
            </a:endParaRPr>
          </a:p>
          <a:p>
            <a:pPr marL="0" marR="0" lvl="0" indent="0" algn="l" defTabSz="914400" rtl="0" eaLnBrk="0" fontAlgn="base" latinLnBrk="0" hangingPunct="0">
              <a:lnSpc>
                <a:spcPct val="100000"/>
              </a:lnSpc>
              <a:spcBef>
                <a:spcPct val="0"/>
              </a:spcBef>
              <a:spcAft>
                <a:spcPts val="600"/>
              </a:spcAft>
              <a:buClrTx/>
              <a:buSzTx/>
              <a:buFontTx/>
              <a:buNone/>
              <a:tabLst/>
            </a:pPr>
            <a:r>
              <a:rPr lang="en-US" altLang="en-US" sz="1000" b="1" dirty="0">
                <a:solidFill>
                  <a:srgbClr val="717171"/>
                </a:solidFill>
              </a:rPr>
              <a:t>Fire Department Inspection</a:t>
            </a:r>
            <a:r>
              <a:rPr lang="en-US" altLang="en-US" sz="1000" dirty="0">
                <a:solidFill>
                  <a:srgbClr val="717171"/>
                </a:solidFill>
              </a:rPr>
              <a:t>: </a:t>
            </a:r>
            <a:r>
              <a:rPr lang="en-US" altLang="en-US" sz="900" dirty="0">
                <a:solidFill>
                  <a:srgbClr val="717171"/>
                </a:solidFill>
              </a:rPr>
              <a:t>A successful inspection was conducted, with suggestions to explore controlled burning in specific areas, which we are currently considering.</a:t>
            </a:r>
          </a:p>
          <a:p>
            <a:pPr marL="0" marR="0" lvl="0" indent="0" algn="l" defTabSz="914400" rtl="0" eaLnBrk="0" fontAlgn="base" latinLnBrk="0" hangingPunct="0">
              <a:lnSpc>
                <a:spcPct val="100000"/>
              </a:lnSpc>
              <a:spcBef>
                <a:spcPct val="0"/>
              </a:spcBef>
              <a:spcAft>
                <a:spcPts val="600"/>
              </a:spcAft>
              <a:buClrTx/>
              <a:buSzTx/>
              <a:buFontTx/>
              <a:buNone/>
              <a:tabLst/>
            </a:pPr>
            <a:r>
              <a:rPr lang="en-US" altLang="en-US" sz="1000" b="1" dirty="0">
                <a:solidFill>
                  <a:srgbClr val="717171"/>
                </a:solidFill>
              </a:rPr>
              <a:t>Wildlife Habitat Enhancement</a:t>
            </a:r>
            <a:r>
              <a:rPr lang="en-US" altLang="en-US" sz="1000" dirty="0">
                <a:solidFill>
                  <a:srgbClr val="717171"/>
                </a:solidFill>
              </a:rPr>
              <a:t>: </a:t>
            </a:r>
            <a:r>
              <a:rPr lang="en-US" altLang="en-US" sz="900" dirty="0">
                <a:solidFill>
                  <a:srgbClr val="717171"/>
                </a:solidFill>
              </a:rPr>
              <a:t>A new bird-friendly habitat has been established, and we invite you to enjoy it.</a:t>
            </a:r>
          </a:p>
          <a:p>
            <a:pPr marR="0" lvl="0" algn="l" defTabSz="914400" rtl="0" eaLnBrk="0" fontAlgn="base" latinLnBrk="0" hangingPunct="0">
              <a:lnSpc>
                <a:spcPct val="100000"/>
              </a:lnSpc>
              <a:spcBef>
                <a:spcPct val="0"/>
              </a:spcBef>
              <a:spcAft>
                <a:spcPts val="600"/>
              </a:spcAft>
              <a:buClrTx/>
              <a:buSzTx/>
              <a:tabLst/>
            </a:pPr>
            <a:r>
              <a:rPr lang="en-US" altLang="en-US" sz="1000" b="1" dirty="0">
                <a:solidFill>
                  <a:srgbClr val="717171"/>
                </a:solidFill>
              </a:rPr>
              <a:t>Grounds Maintenance</a:t>
            </a:r>
            <a:r>
              <a:rPr lang="en-US" altLang="en-US" sz="1000" dirty="0">
                <a:solidFill>
                  <a:srgbClr val="717171"/>
                </a:solidFill>
              </a:rPr>
              <a:t>:    </a:t>
            </a:r>
          </a:p>
          <a:p>
            <a:pPr marL="171450" marR="0" lvl="0" indent="-1714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US" altLang="en-US" sz="1000" dirty="0">
                <a:solidFill>
                  <a:srgbClr val="717171"/>
                </a:solidFill>
              </a:rPr>
              <a:t>Grass cutting and maintenance were performed.</a:t>
            </a:r>
          </a:p>
          <a:p>
            <a:pPr marL="171450" marR="0" lvl="0" indent="-1714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US" altLang="en-US" sz="1000" dirty="0">
                <a:solidFill>
                  <a:srgbClr val="717171"/>
                </a:solidFill>
              </a:rPr>
              <a:t>Weed control measures were applied to problematic areas.  </a:t>
            </a:r>
          </a:p>
          <a:p>
            <a:pPr marL="171450" marR="0" lvl="0" indent="-17145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US" altLang="en-US" sz="1000" dirty="0">
                <a:solidFill>
                  <a:srgbClr val="717171"/>
                </a:solidFill>
              </a:rPr>
              <a:t>Damaged streetlights were repaired or replaced with new ones.</a:t>
            </a:r>
          </a:p>
        </p:txBody>
      </p:sp>
      <p:sp>
        <p:nvSpPr>
          <p:cNvPr id="7" name="Text Box 5">
            <a:extLst>
              <a:ext uri="{FF2B5EF4-FFF2-40B4-BE49-F238E27FC236}">
                <a16:creationId xmlns:a16="http://schemas.microsoft.com/office/drawing/2014/main" id="{393C8951-7A4A-2C85-8084-F54096395559}"/>
              </a:ext>
            </a:extLst>
          </p:cNvPr>
          <p:cNvSpPr txBox="1">
            <a:spLocks noChangeArrowheads="1" noChangeShapeType="1"/>
          </p:cNvSpPr>
          <p:nvPr/>
        </p:nvSpPr>
        <p:spPr bwMode="auto">
          <a:xfrm>
            <a:off x="99670" y="862012"/>
            <a:ext cx="3913446" cy="23938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274320" tIns="91440" rIns="274320" bIns="91440" numCol="1" anchor="t" anchorCtr="0" compatLnSpc="1">
            <a:prstTxWarp prst="textNoShape">
              <a:avLst/>
            </a:prstTxWarp>
          </a:bodyPr>
          <a:lstStyle/>
          <a:p>
            <a:pPr marL="285750" marR="0" lvl="0" indent="-285750" algn="l" defTabSz="914400" rtl="0" eaLnBrk="0" fontAlgn="base" latinLnBrk="0" hangingPunct="0">
              <a:lnSpc>
                <a:spcPct val="100000"/>
              </a:lnSpc>
              <a:spcBef>
                <a:spcPct val="0"/>
              </a:spcBef>
              <a:spcAft>
                <a:spcPts val="800"/>
              </a:spcAft>
              <a:buClrTx/>
              <a:buSzPts val="700"/>
              <a:buFont typeface="Wingdings" panose="05000000000000000000" pitchFamily="2" charset="2"/>
              <a:buChar char="§"/>
              <a:tabLst/>
            </a:pPr>
            <a:r>
              <a:rPr kumimoji="0" lang="en-US" altLang="en-US" sz="1400" b="0" i="0" u="none" strike="noStrike" cap="none" normalizeH="0" baseline="0" dirty="0">
                <a:ln>
                  <a:noFill/>
                </a:ln>
                <a:solidFill>
                  <a:srgbClr val="717171"/>
                </a:solidFill>
                <a:effectLst/>
              </a:rPr>
              <a:t>Unit 32 is currently </a:t>
            </a:r>
            <a:r>
              <a:rPr lang="en-US" altLang="en-US" sz="1400" dirty="0">
                <a:solidFill>
                  <a:srgbClr val="717171"/>
                </a:solidFill>
              </a:rPr>
              <a:t>painting, "almost there”</a:t>
            </a:r>
            <a:r>
              <a:rPr kumimoji="0" lang="en-US" altLang="en-US" sz="1400" b="0" i="0" u="none" strike="noStrike" cap="none" normalizeH="0" baseline="0" dirty="0">
                <a:ln>
                  <a:noFill/>
                </a:ln>
                <a:solidFill>
                  <a:srgbClr val="717171"/>
                </a:solidFill>
                <a:effectLst/>
              </a:rPr>
              <a:t>  </a:t>
            </a:r>
          </a:p>
          <a:p>
            <a:pPr marL="285750" marR="0" lvl="0" indent="-285750" algn="l" defTabSz="914400" rtl="0" eaLnBrk="0" fontAlgn="base" latinLnBrk="0" hangingPunct="0">
              <a:lnSpc>
                <a:spcPct val="100000"/>
              </a:lnSpc>
              <a:spcBef>
                <a:spcPct val="0"/>
              </a:spcBef>
              <a:spcAft>
                <a:spcPts val="800"/>
              </a:spcAft>
              <a:buClrTx/>
              <a:buSzPts val="700"/>
              <a:buFont typeface="Wingdings" panose="05000000000000000000" pitchFamily="2" charset="2"/>
              <a:buChar char="§"/>
              <a:tabLst/>
            </a:pPr>
            <a:r>
              <a:rPr kumimoji="0" lang="en-US" altLang="en-US" sz="1400" b="0" i="0" u="none" strike="noStrike" cap="none" normalizeH="0" baseline="0" dirty="0">
                <a:ln>
                  <a:noFill/>
                </a:ln>
                <a:solidFill>
                  <a:srgbClr val="717171"/>
                </a:solidFill>
                <a:effectLst/>
              </a:rPr>
              <a:t>Construction activities at Unit 34 are progressing </a:t>
            </a:r>
            <a:r>
              <a:rPr lang="en-US" altLang="en-US" sz="1400" dirty="0">
                <a:solidFill>
                  <a:srgbClr val="717171"/>
                </a:solidFill>
              </a:rPr>
              <a:t>slowly.</a:t>
            </a:r>
            <a:r>
              <a:rPr kumimoji="0" lang="en-US" altLang="en-US" sz="1400" b="0" i="0" u="none" strike="noStrike" cap="none" normalizeH="0" baseline="0" dirty="0">
                <a:ln>
                  <a:noFill/>
                </a:ln>
                <a:solidFill>
                  <a:srgbClr val="717171"/>
                </a:solidFill>
                <a:effectLst/>
              </a:rPr>
              <a:t> </a:t>
            </a:r>
          </a:p>
          <a:p>
            <a:pPr marL="285750" marR="0" lvl="0" indent="-285750" algn="l" defTabSz="914400" rtl="0" eaLnBrk="0" fontAlgn="base" latinLnBrk="0" hangingPunct="0">
              <a:lnSpc>
                <a:spcPct val="100000"/>
              </a:lnSpc>
              <a:spcBef>
                <a:spcPct val="0"/>
              </a:spcBef>
              <a:spcAft>
                <a:spcPts val="800"/>
              </a:spcAft>
              <a:buClrTx/>
              <a:buSzPts val="700"/>
              <a:buFont typeface="Wingdings" panose="05000000000000000000" pitchFamily="2" charset="2"/>
              <a:buChar char="§"/>
              <a:tabLst/>
            </a:pPr>
            <a:r>
              <a:rPr lang="en-US" altLang="en-US" sz="1400" dirty="0">
                <a:solidFill>
                  <a:srgbClr val="717171"/>
                </a:solidFill>
              </a:rPr>
              <a:t>Units 16,17, and 48 has started with foundations.</a:t>
            </a:r>
            <a:endParaRPr kumimoji="0" lang="en-US" altLang="en-US" sz="1400" b="0" i="0" u="none" strike="noStrike" cap="none" normalizeH="0" baseline="0" dirty="0">
              <a:ln>
                <a:noFill/>
              </a:ln>
              <a:solidFill>
                <a:srgbClr val="717171"/>
              </a:solidFill>
              <a:effectLst/>
            </a:endParaRPr>
          </a:p>
          <a:p>
            <a:pPr marL="285750" marR="0" lvl="0" indent="-285750" algn="l" defTabSz="914400" rtl="0" eaLnBrk="0" fontAlgn="base" latinLnBrk="0" hangingPunct="0">
              <a:lnSpc>
                <a:spcPct val="100000"/>
              </a:lnSpc>
              <a:spcBef>
                <a:spcPct val="0"/>
              </a:spcBef>
              <a:spcAft>
                <a:spcPts val="800"/>
              </a:spcAft>
              <a:buClrTx/>
              <a:buSzPts val="700"/>
              <a:buFont typeface="Wingdings" panose="05000000000000000000" pitchFamily="2" charset="2"/>
              <a:buChar char="§"/>
              <a:tabLst/>
            </a:pPr>
            <a:r>
              <a:rPr lang="en-US" altLang="en-US" sz="1400" dirty="0">
                <a:solidFill>
                  <a:srgbClr val="717171"/>
                </a:solidFill>
              </a:rPr>
              <a:t>Be on the lookout for trucks moving around the reserve.  </a:t>
            </a:r>
            <a:endParaRPr kumimoji="0" lang="en-US" altLang="en-US" sz="1400" b="0" i="0" u="none" strike="noStrike" cap="none" normalizeH="0" baseline="0" dirty="0">
              <a:ln>
                <a:noFill/>
              </a:ln>
              <a:solidFill>
                <a:srgbClr val="71717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endParaRPr>
          </a:p>
        </p:txBody>
      </p:sp>
      <p:sp>
        <p:nvSpPr>
          <p:cNvPr id="8" name="Text Box 6">
            <a:extLst>
              <a:ext uri="{FF2B5EF4-FFF2-40B4-BE49-F238E27FC236}">
                <a16:creationId xmlns:a16="http://schemas.microsoft.com/office/drawing/2014/main" id="{2B16D0CE-7879-030E-E81D-56F2CEE10C93}"/>
              </a:ext>
            </a:extLst>
          </p:cNvPr>
          <p:cNvSpPr txBox="1">
            <a:spLocks noChangeArrowheads="1" noChangeShapeType="1"/>
          </p:cNvSpPr>
          <p:nvPr/>
        </p:nvSpPr>
        <p:spPr bwMode="auto">
          <a:xfrm>
            <a:off x="274126" y="3492222"/>
            <a:ext cx="3726626" cy="2363692"/>
          </a:xfrm>
          <a:prstGeom prst="rect">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28575">
            <a:solidFill>
              <a:schemeClr val="accent6"/>
            </a:solidFill>
          </a:ln>
          <a:effectLst/>
        </p:spPr>
        <p:txBody>
          <a:bodyPr vert="horz" wrap="square" lIns="182880" tIns="182880" rIns="182880" bIns="18288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sng" strike="noStrike" cap="none" normalizeH="0" baseline="0" dirty="0">
                <a:ln>
                  <a:noFill/>
                </a:ln>
                <a:solidFill>
                  <a:srgbClr val="3B4E6B"/>
                </a:solidFill>
                <a:effectLst/>
              </a:rPr>
              <a:t>2. Water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500" b="0" i="0" u="none" strike="noStrike" cap="none" normalizeH="0" baseline="0" noProof="1">
              <a:ln>
                <a:noFill/>
              </a:ln>
              <a:solidFill>
                <a:srgbClr val="3B4E6B"/>
              </a:solidFill>
              <a:effectLst/>
            </a:endParaRPr>
          </a:p>
          <a:p>
            <a:pPr marL="171450" marR="0" lvl="0" indent="-171450" algn="l" defTabSz="914400" rtl="0" eaLnBrk="0" fontAlgn="base" latinLnBrk="0" hangingPunct="0">
              <a:lnSpc>
                <a:spcPct val="100000"/>
              </a:lnSpc>
              <a:spcBef>
                <a:spcPct val="0"/>
              </a:spcBef>
              <a:spcAft>
                <a:spcPts val="600"/>
              </a:spcAft>
              <a:buClrTx/>
              <a:buSzTx/>
              <a:buFont typeface="Wingdings" panose="05000000000000000000" pitchFamily="2" charset="2"/>
              <a:buChar char="§"/>
              <a:tabLst/>
            </a:pPr>
            <a:r>
              <a:rPr kumimoji="0" lang="en-US" altLang="en-US" sz="1400" b="0" i="0" u="none" strike="noStrike" cap="none" normalizeH="0" baseline="0" dirty="0">
                <a:ln>
                  <a:noFill/>
                </a:ln>
                <a:solidFill>
                  <a:schemeClr val="accent1"/>
                </a:solidFill>
                <a:effectLst/>
              </a:rPr>
              <a:t>Water usage for the month of July was measured on </a:t>
            </a:r>
            <a:r>
              <a:rPr lang="en-US" altLang="en-US" sz="1400" dirty="0">
                <a:solidFill>
                  <a:schemeClr val="accent1"/>
                </a:solidFill>
              </a:rPr>
              <a:t>25 July</a:t>
            </a:r>
            <a:r>
              <a:rPr kumimoji="0" lang="en-US" altLang="en-US" sz="1400" b="0" i="0" u="none" strike="noStrike" cap="none" normalizeH="0" baseline="0" dirty="0">
                <a:ln>
                  <a:noFill/>
                </a:ln>
                <a:solidFill>
                  <a:schemeClr val="accent1"/>
                </a:solidFill>
                <a:effectLst/>
              </a:rPr>
              <a:t> 2024. </a:t>
            </a:r>
          </a:p>
          <a:p>
            <a:pPr marL="171450" marR="0" lvl="0" indent="-171450" algn="l" defTabSz="914400" rtl="0" eaLnBrk="0" fontAlgn="base" latinLnBrk="0" hangingPunct="0">
              <a:lnSpc>
                <a:spcPct val="100000"/>
              </a:lnSpc>
              <a:spcBef>
                <a:spcPct val="0"/>
              </a:spcBef>
              <a:spcAft>
                <a:spcPts val="600"/>
              </a:spcAft>
              <a:buClrTx/>
              <a:buSzTx/>
              <a:buFont typeface="Wingdings" panose="05000000000000000000" pitchFamily="2" charset="2"/>
              <a:buChar char="§"/>
              <a:tabLst/>
            </a:pPr>
            <a:r>
              <a:rPr kumimoji="0" lang="en-US" altLang="en-US" sz="1400" b="0" i="0" u="none" strike="noStrike" cap="none" normalizeH="0" baseline="0" dirty="0">
                <a:ln>
                  <a:noFill/>
                </a:ln>
                <a:solidFill>
                  <a:schemeClr val="accent1"/>
                </a:solidFill>
                <a:effectLst/>
              </a:rPr>
              <a:t>The bulk water reading was </a:t>
            </a:r>
            <a:r>
              <a:rPr lang="en-US" altLang="en-US" sz="1400" dirty="0">
                <a:solidFill>
                  <a:schemeClr val="accent1"/>
                </a:solidFill>
                <a:cs typeface="Arial" panose="020B0604020202020204" pitchFamily="34" charset="0"/>
              </a:rPr>
              <a:t>20180</a:t>
            </a:r>
            <a:r>
              <a:rPr kumimoji="0" lang="en-US" altLang="en-US" sz="1400" b="0" i="0" u="none" strike="noStrike" cap="none" normalizeH="0" baseline="0" dirty="0">
                <a:ln>
                  <a:noFill/>
                </a:ln>
                <a:solidFill>
                  <a:schemeClr val="accent1"/>
                </a:solidFill>
                <a:effectLst/>
              </a:rPr>
              <a:t> kl for the month of July</a:t>
            </a:r>
            <a:r>
              <a:rPr lang="en-US" altLang="en-US" sz="1400" dirty="0">
                <a:solidFill>
                  <a:schemeClr val="accent1"/>
                </a:solidFill>
              </a:rPr>
              <a:t>. This is 641 kl for the month.</a:t>
            </a:r>
            <a:endParaRPr kumimoji="0" lang="en-US" altLang="en-US" sz="1400" b="0" i="0" u="none" strike="noStrike" cap="none" normalizeH="0" baseline="0" dirty="0">
              <a:ln>
                <a:noFill/>
              </a:ln>
              <a:solidFill>
                <a:schemeClr val="accent1"/>
              </a:solidFill>
              <a:effectLst/>
            </a:endParaRPr>
          </a:p>
          <a:p>
            <a:pPr marR="0" lvl="0" algn="l" defTabSz="914400" rtl="0" eaLnBrk="0" fontAlgn="base" latinLnBrk="0" hangingPunct="0">
              <a:lnSpc>
                <a:spcPct val="100000"/>
              </a:lnSpc>
              <a:spcBef>
                <a:spcPct val="0"/>
              </a:spcBef>
              <a:spcAft>
                <a:spcPts val="600"/>
              </a:spcAft>
              <a:buClrTx/>
              <a:buSzTx/>
              <a:tabLst/>
            </a:pPr>
            <a:endParaRPr kumimoji="0" lang="en-US" altLang="en-US" sz="1400" b="0" i="0" u="none" strike="noStrike" cap="none" normalizeH="0" baseline="0" dirty="0">
              <a:ln>
                <a:noFill/>
              </a:ln>
              <a:solidFill>
                <a:schemeClr val="accent1"/>
              </a:solidFill>
              <a:effectLst/>
            </a:endParaRPr>
          </a:p>
          <a:p>
            <a:pPr marR="0" lvl="0" algn="l" defTabSz="914400" rtl="0" eaLnBrk="0" fontAlgn="base" latinLnBrk="0" hangingPunct="0">
              <a:lnSpc>
                <a:spcPct val="100000"/>
              </a:lnSpc>
              <a:spcBef>
                <a:spcPct val="0"/>
              </a:spcBef>
              <a:spcAft>
                <a:spcPts val="600"/>
              </a:spcAft>
              <a:buClrTx/>
              <a:buSzTx/>
              <a:tabLst/>
            </a:pPr>
            <a:r>
              <a:rPr lang="en-US" altLang="en-US" sz="1400" dirty="0">
                <a:solidFill>
                  <a:schemeClr val="accent1"/>
                </a:solidFill>
              </a:rPr>
              <a:t>   </a:t>
            </a:r>
            <a:r>
              <a:rPr kumimoji="0" lang="en-US" altLang="en-US" sz="1400" b="0" i="0" u="none" strike="noStrike" cap="none" normalizeH="0" baseline="0" dirty="0">
                <a:ln>
                  <a:noFill/>
                </a:ln>
                <a:solidFill>
                  <a:schemeClr val="accent1"/>
                </a:solidFill>
                <a:effectLst/>
              </a:rPr>
              <a:t> </a:t>
            </a:r>
            <a:endParaRPr kumimoji="0" lang="en-US" altLang="en-US" sz="4000" b="0" i="0" u="none" strike="noStrike" cap="none" normalizeH="0" baseline="0" dirty="0">
              <a:ln>
                <a:noFill/>
              </a:ln>
              <a:solidFill>
                <a:schemeClr val="accent1"/>
              </a:solidFill>
              <a:effectLst/>
            </a:endParaRPr>
          </a:p>
        </p:txBody>
      </p:sp>
      <p:sp>
        <p:nvSpPr>
          <p:cNvPr id="9" name="Text Box 7">
            <a:extLst>
              <a:ext uri="{FF2B5EF4-FFF2-40B4-BE49-F238E27FC236}">
                <a16:creationId xmlns:a16="http://schemas.microsoft.com/office/drawing/2014/main" id="{100FB860-C72F-47F0-5FD4-B63E4D5FA121}"/>
              </a:ext>
            </a:extLst>
          </p:cNvPr>
          <p:cNvSpPr txBox="1">
            <a:spLocks noChangeArrowheads="1"/>
          </p:cNvSpPr>
          <p:nvPr/>
        </p:nvSpPr>
        <p:spPr bwMode="auto">
          <a:xfrm>
            <a:off x="33338" y="9341231"/>
            <a:ext cx="18288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182880" tIns="36576" rIns="182880"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endParaRPr>
          </a:p>
        </p:txBody>
      </p:sp>
      <p:sp>
        <p:nvSpPr>
          <p:cNvPr id="11" name="Text Box 9">
            <a:extLst>
              <a:ext uri="{FF2B5EF4-FFF2-40B4-BE49-F238E27FC236}">
                <a16:creationId xmlns:a16="http://schemas.microsoft.com/office/drawing/2014/main" id="{F03F885D-128D-8C52-D7A1-13B8351415F8}"/>
              </a:ext>
            </a:extLst>
          </p:cNvPr>
          <p:cNvSpPr txBox="1">
            <a:spLocks noChangeArrowheads="1"/>
          </p:cNvSpPr>
          <p:nvPr/>
        </p:nvSpPr>
        <p:spPr bwMode="auto">
          <a:xfrm>
            <a:off x="23813" y="9534208"/>
            <a:ext cx="18288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182880" tIns="36576" rIns="182880"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fld id="{9B866ACE-5FD8-4F68-9E4F-FB6EFD4007FC}" type="slidenum">
              <a:rPr kumimoji="0" lang="en-US" altLang="en-US" sz="1300" b="0" i="0" u="none" strike="noStrike" cap="none" normalizeH="0" baseline="0" smtClean="0">
                <a:ln>
                  <a:noFill/>
                </a:ln>
                <a:solidFill>
                  <a:srgbClr val="6B6B23"/>
                </a:solidFill>
                <a:effectLst/>
              </a:rPr>
              <a:pPr marL="0" marR="0" lvl="0" indent="0" algn="l" defTabSz="914400" rtl="0" eaLnBrk="0" fontAlgn="base" latinLnBrk="0" hangingPunct="0">
                <a:lnSpc>
                  <a:spcPct val="100000"/>
                </a:lnSpc>
                <a:spcBef>
                  <a:spcPct val="0"/>
                </a:spcBef>
                <a:spcAft>
                  <a:spcPct val="0"/>
                </a:spcAft>
                <a:buClrTx/>
                <a:buSzTx/>
                <a:buFontTx/>
                <a:buNone/>
                <a:tabLst/>
              </a:pPr>
              <a:t>2</a:t>
            </a:fld>
            <a:endParaRPr kumimoji="0" lang="en-US" altLang="en-US" sz="1800" b="0" i="0" u="none" strike="noStrike" cap="none" normalizeH="0" baseline="0">
              <a:ln>
                <a:noFill/>
              </a:ln>
              <a:solidFill>
                <a:schemeClr val="tx1"/>
              </a:solidFill>
              <a:effectLst/>
            </a:endParaRPr>
          </a:p>
        </p:txBody>
      </p:sp>
      <p:sp>
        <p:nvSpPr>
          <p:cNvPr id="12" name="Rectangle 10">
            <a:extLst>
              <a:ext uri="{FF2B5EF4-FFF2-40B4-BE49-F238E27FC236}">
                <a16:creationId xmlns:a16="http://schemas.microsoft.com/office/drawing/2014/main" id="{3DBD78B9-0CDF-2EA8-F6AE-6AE1EB5D8306}"/>
              </a:ext>
            </a:extLst>
          </p:cNvPr>
          <p:cNvSpPr>
            <a:spLocks noChangeArrowheads="1"/>
          </p:cNvSpPr>
          <p:nvPr/>
        </p:nvSpPr>
        <p:spPr bwMode="auto">
          <a:xfrm>
            <a:off x="0" y="-1588"/>
            <a:ext cx="6858000" cy="365126"/>
          </a:xfrm>
          <a:prstGeom prst="rect">
            <a:avLst/>
          </a:prstGeom>
          <a:solidFill>
            <a:schemeClr val="accent6">
              <a:lumMod val="60000"/>
              <a:lumOff val="40000"/>
            </a:schemeClr>
          </a:solidFill>
          <a:ln>
            <a:noFill/>
          </a:ln>
          <a:effectLst/>
        </p:spPr>
        <p:txBody>
          <a:bodyPr vert="horz" wrap="square" lIns="36576" tIns="36576" rIns="36576" bIns="36576" numCol="1" anchor="t" anchorCtr="0" compatLnSpc="1">
            <a:prstTxWarp prst="textNoShape">
              <a:avLst/>
            </a:prstTxWarp>
          </a:bodyPr>
          <a:lstStyle/>
          <a:p>
            <a:endParaRPr lang="en-ZA"/>
          </a:p>
        </p:txBody>
      </p:sp>
      <p:sp>
        <p:nvSpPr>
          <p:cNvPr id="13" name="Text Box 11">
            <a:extLst>
              <a:ext uri="{FF2B5EF4-FFF2-40B4-BE49-F238E27FC236}">
                <a16:creationId xmlns:a16="http://schemas.microsoft.com/office/drawing/2014/main" id="{08C0BB8C-2639-08DB-7067-07FBF802B55F}"/>
              </a:ext>
            </a:extLst>
          </p:cNvPr>
          <p:cNvSpPr txBox="1">
            <a:spLocks noChangeArrowheads="1" noChangeShapeType="1"/>
          </p:cNvSpPr>
          <p:nvPr/>
        </p:nvSpPr>
        <p:spPr bwMode="auto">
          <a:xfrm>
            <a:off x="8383" y="511128"/>
            <a:ext cx="3278187" cy="269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274320" tIns="18288" rIns="274320" bIns="18288" numCol="1" anchor="t" anchorCtr="0" compatLnSpc="1">
            <a:prstTxWarp prst="textNoShape">
              <a:avLst/>
            </a:prstTxWarp>
          </a:bodyPr>
          <a:lstStyle>
            <a:defPPr>
              <a:defRPr lang="en-US"/>
            </a:defPPr>
            <a:lvl1pPr marR="0" lvl="0" indent="0" defTabSz="914400" eaLnBrk="0" fontAlgn="base" hangingPunct="0">
              <a:lnSpc>
                <a:spcPct val="100000"/>
              </a:lnSpc>
              <a:spcBef>
                <a:spcPct val="0"/>
              </a:spcBef>
              <a:spcAft>
                <a:spcPts val="600"/>
              </a:spcAft>
              <a:buClrTx/>
              <a:buSzTx/>
              <a:buFontTx/>
              <a:buNone/>
              <a:tabLst/>
              <a:defRPr kumimoji="0" sz="1400" b="1" i="0" u="sng" strike="noStrike" cap="none" normalizeH="0" baseline="0">
                <a:ln>
                  <a:noFill/>
                </a:ln>
                <a:solidFill>
                  <a:srgbClr val="718E3E"/>
                </a:solidFill>
                <a:effectLst/>
                <a:latin typeface="Georgia" panose="02040502050405020303" pitchFamily="18" charset="0"/>
              </a:defRPr>
            </a:lvl1pPr>
          </a:lstStyle>
          <a:p>
            <a:r>
              <a:rPr lang="en-US" altLang="en-US" sz="1800" dirty="0">
                <a:latin typeface="+mn-lt"/>
              </a:rPr>
              <a:t>1. Building Projects</a:t>
            </a:r>
          </a:p>
        </p:txBody>
      </p:sp>
      <p:pic>
        <p:nvPicPr>
          <p:cNvPr id="1036" name="Picture 12">
            <a:extLst>
              <a:ext uri="{FF2B5EF4-FFF2-40B4-BE49-F238E27FC236}">
                <a16:creationId xmlns:a16="http://schemas.microsoft.com/office/drawing/2014/main" id="{563FE7C3-3ADE-10AF-AAFB-58F46A0910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1720" y="578236"/>
            <a:ext cx="1885540" cy="18886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pic>
      <p:sp>
        <p:nvSpPr>
          <p:cNvPr id="16" name="Rectangle 10">
            <a:extLst>
              <a:ext uri="{FF2B5EF4-FFF2-40B4-BE49-F238E27FC236}">
                <a16:creationId xmlns:a16="http://schemas.microsoft.com/office/drawing/2014/main" id="{A0E24932-93DE-9B85-88C4-6665503F8984}"/>
              </a:ext>
            </a:extLst>
          </p:cNvPr>
          <p:cNvSpPr>
            <a:spLocks noChangeArrowheads="1"/>
          </p:cNvSpPr>
          <p:nvPr/>
        </p:nvSpPr>
        <p:spPr bwMode="auto">
          <a:xfrm>
            <a:off x="0" y="9235662"/>
            <a:ext cx="6858000" cy="365126"/>
          </a:xfrm>
          <a:prstGeom prst="rect">
            <a:avLst/>
          </a:prstGeom>
          <a:solidFill>
            <a:schemeClr val="accent6">
              <a:lumMod val="60000"/>
              <a:lumOff val="40000"/>
            </a:schemeClr>
          </a:solidFill>
          <a:ln>
            <a:noFill/>
          </a:ln>
          <a:effectLst/>
        </p:spPr>
        <p:txBody>
          <a:bodyPr vert="horz" wrap="square" lIns="36576" tIns="36576" rIns="36576" bIns="36576" numCol="1" anchor="t" anchorCtr="0" compatLnSpc="1">
            <a:prstTxWarp prst="textNoShape">
              <a:avLst/>
            </a:prstTxWarp>
          </a:bodyPr>
          <a:lstStyle/>
          <a:p>
            <a:endParaRPr lang="en-ZA"/>
          </a:p>
        </p:txBody>
      </p:sp>
      <p:pic>
        <p:nvPicPr>
          <p:cNvPr id="14" name="Picture 13" descr="A wooden structure with stairs and a person standing on it&#10;&#10;Description automatically generated">
            <a:extLst>
              <a:ext uri="{FF2B5EF4-FFF2-40B4-BE49-F238E27FC236}">
                <a16:creationId xmlns:a16="http://schemas.microsoft.com/office/drawing/2014/main" id="{275437E2-D7F6-DDFA-C7B4-CD9FF5B427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1297" y="3492221"/>
            <a:ext cx="2431236" cy="2331893"/>
          </a:xfrm>
          <a:prstGeom prst="rect">
            <a:avLst/>
          </a:prstGeom>
        </p:spPr>
      </p:pic>
      <p:pic>
        <p:nvPicPr>
          <p:cNvPr id="17" name="Picture 16" descr="A fence with wires and bushes&#10;&#10;Description automatically generated">
            <a:extLst>
              <a:ext uri="{FF2B5EF4-FFF2-40B4-BE49-F238E27FC236}">
                <a16:creationId xmlns:a16="http://schemas.microsoft.com/office/drawing/2014/main" id="{2EDDFDCA-883B-4622-DD7E-D05CC05183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468" y="6343335"/>
            <a:ext cx="3203532" cy="2700653"/>
          </a:xfrm>
          <a:prstGeom prst="rect">
            <a:avLst/>
          </a:prstGeom>
        </p:spPr>
      </p:pic>
    </p:spTree>
    <p:extLst>
      <p:ext uri="{BB962C8B-B14F-4D97-AF65-F5344CB8AC3E}">
        <p14:creationId xmlns:p14="http://schemas.microsoft.com/office/powerpoint/2010/main" val="2075456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7">
            <a:extLst>
              <a:ext uri="{FF2B5EF4-FFF2-40B4-BE49-F238E27FC236}">
                <a16:creationId xmlns:a16="http://schemas.microsoft.com/office/drawing/2014/main" id="{100FB860-C72F-47F0-5FD4-B63E4D5FA121}"/>
              </a:ext>
            </a:extLst>
          </p:cNvPr>
          <p:cNvSpPr txBox="1">
            <a:spLocks noChangeArrowheads="1"/>
          </p:cNvSpPr>
          <p:nvPr/>
        </p:nvSpPr>
        <p:spPr bwMode="auto">
          <a:xfrm>
            <a:off x="33338" y="9341231"/>
            <a:ext cx="18288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182880" tIns="36576" rIns="182880"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endParaRPr>
          </a:p>
        </p:txBody>
      </p:sp>
      <p:sp>
        <p:nvSpPr>
          <p:cNvPr id="11" name="Text Box 9">
            <a:extLst>
              <a:ext uri="{FF2B5EF4-FFF2-40B4-BE49-F238E27FC236}">
                <a16:creationId xmlns:a16="http://schemas.microsoft.com/office/drawing/2014/main" id="{F03F885D-128D-8C52-D7A1-13B8351415F8}"/>
              </a:ext>
            </a:extLst>
          </p:cNvPr>
          <p:cNvSpPr txBox="1">
            <a:spLocks noChangeArrowheads="1"/>
          </p:cNvSpPr>
          <p:nvPr/>
        </p:nvSpPr>
        <p:spPr bwMode="auto">
          <a:xfrm>
            <a:off x="23813" y="9534208"/>
            <a:ext cx="18288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182880" tIns="36576" rIns="182880"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fld id="{9B866ACE-5FD8-4F68-9E4F-FB6EFD4007FC}" type="slidenum">
              <a:rPr kumimoji="0" lang="en-US" altLang="en-US" sz="1300" b="0" i="0" u="none" strike="noStrike" cap="none" normalizeH="0" baseline="0" smtClean="0">
                <a:ln>
                  <a:noFill/>
                </a:ln>
                <a:solidFill>
                  <a:srgbClr val="6B6B23"/>
                </a:solidFill>
                <a:effectLst/>
              </a:rPr>
              <a:pPr marL="0" marR="0" lvl="0" indent="0" algn="l" defTabSz="914400" rtl="0" eaLnBrk="0" fontAlgn="base" latinLnBrk="0" hangingPunct="0">
                <a:lnSpc>
                  <a:spcPct val="100000"/>
                </a:lnSpc>
                <a:spcBef>
                  <a:spcPct val="0"/>
                </a:spcBef>
                <a:spcAft>
                  <a:spcPct val="0"/>
                </a:spcAft>
                <a:buClrTx/>
                <a:buSzTx/>
                <a:buFontTx/>
                <a:buNone/>
                <a:tabLst/>
              </a:pPr>
              <a:t>3</a:t>
            </a:fld>
            <a:endParaRPr kumimoji="0" lang="en-US" altLang="en-US" sz="1800" b="0" i="0" u="none" strike="noStrike" cap="none" normalizeH="0" baseline="0">
              <a:ln>
                <a:noFill/>
              </a:ln>
              <a:solidFill>
                <a:schemeClr val="tx1"/>
              </a:solidFill>
              <a:effectLst/>
            </a:endParaRPr>
          </a:p>
        </p:txBody>
      </p:sp>
      <p:sp>
        <p:nvSpPr>
          <p:cNvPr id="12" name="Rectangle 10">
            <a:extLst>
              <a:ext uri="{FF2B5EF4-FFF2-40B4-BE49-F238E27FC236}">
                <a16:creationId xmlns:a16="http://schemas.microsoft.com/office/drawing/2014/main" id="{3DBD78B9-0CDF-2EA8-F6AE-6AE1EB5D8306}"/>
              </a:ext>
            </a:extLst>
          </p:cNvPr>
          <p:cNvSpPr>
            <a:spLocks noChangeArrowheads="1"/>
          </p:cNvSpPr>
          <p:nvPr/>
        </p:nvSpPr>
        <p:spPr bwMode="auto">
          <a:xfrm>
            <a:off x="6600824" y="0"/>
            <a:ext cx="266129" cy="9569831"/>
          </a:xfrm>
          <a:prstGeom prst="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10800000" scaled="1"/>
            <a:tileRect/>
          </a:gradFill>
          <a:ln>
            <a:noFill/>
          </a:ln>
          <a:effectLst/>
        </p:spPr>
        <p:txBody>
          <a:bodyPr vert="horz" wrap="square" lIns="36576" tIns="36576" rIns="36576" bIns="36576" numCol="1" anchor="t" anchorCtr="0" compatLnSpc="1">
            <a:prstTxWarp prst="textNoShape">
              <a:avLst/>
            </a:prstTxWarp>
          </a:bodyPr>
          <a:lstStyle/>
          <a:p>
            <a:endParaRPr lang="en-ZA"/>
          </a:p>
        </p:txBody>
      </p:sp>
      <p:sp>
        <p:nvSpPr>
          <p:cNvPr id="16" name="Rectangle 10">
            <a:extLst>
              <a:ext uri="{FF2B5EF4-FFF2-40B4-BE49-F238E27FC236}">
                <a16:creationId xmlns:a16="http://schemas.microsoft.com/office/drawing/2014/main" id="{A0E24932-93DE-9B85-88C4-6665503F8984}"/>
              </a:ext>
            </a:extLst>
          </p:cNvPr>
          <p:cNvSpPr>
            <a:spLocks noChangeArrowheads="1"/>
          </p:cNvSpPr>
          <p:nvPr/>
        </p:nvSpPr>
        <p:spPr bwMode="auto">
          <a:xfrm>
            <a:off x="0" y="9235662"/>
            <a:ext cx="6876000" cy="334169"/>
          </a:xfrm>
          <a:prstGeom prst="rect">
            <a:avLst/>
          </a:prstGeom>
          <a:solidFill>
            <a:schemeClr val="accent6">
              <a:lumMod val="40000"/>
              <a:lumOff val="60000"/>
            </a:schemeClr>
          </a:solidFill>
          <a:ln>
            <a:noFill/>
          </a:ln>
          <a:effectLst/>
        </p:spPr>
        <p:txBody>
          <a:bodyPr vert="horz" wrap="square" lIns="36576" tIns="36576" rIns="36576" bIns="36576" numCol="1" anchor="t" anchorCtr="0" compatLnSpc="1">
            <a:prstTxWarp prst="textNoShape">
              <a:avLst/>
            </a:prstTxWarp>
          </a:bodyPr>
          <a:lstStyle/>
          <a:p>
            <a:endParaRPr lang="en-ZA"/>
          </a:p>
        </p:txBody>
      </p:sp>
      <p:sp>
        <p:nvSpPr>
          <p:cNvPr id="2" name="Rectangle 2">
            <a:extLst>
              <a:ext uri="{FF2B5EF4-FFF2-40B4-BE49-F238E27FC236}">
                <a16:creationId xmlns:a16="http://schemas.microsoft.com/office/drawing/2014/main" id="{50539249-61DA-CA7B-265C-F014B8BE9999}"/>
              </a:ext>
            </a:extLst>
          </p:cNvPr>
          <p:cNvSpPr>
            <a:spLocks noChangeArrowheads="1"/>
          </p:cNvSpPr>
          <p:nvPr/>
        </p:nvSpPr>
        <p:spPr bwMode="auto">
          <a:xfrm>
            <a:off x="3052413" y="972215"/>
            <a:ext cx="3260821" cy="3593885"/>
          </a:xfrm>
          <a:prstGeom prst="rect">
            <a:avLst/>
          </a:prstGeom>
          <a:solidFill>
            <a:schemeClr val="accent6"/>
          </a:solidFill>
          <a:ln>
            <a:solidFill>
              <a:schemeClr val="accent6"/>
            </a:solidFill>
          </a:ln>
          <a:effectLst/>
        </p:spPr>
        <p:txBody>
          <a:bodyPr vert="horz" wrap="square" lIns="36576" tIns="36576" rIns="36576" bIns="36576" numCol="1" anchor="t" anchorCtr="0" compatLnSpc="1">
            <a:prstTxWarp prst="textNoShape">
              <a:avLst/>
            </a:prstTxWarp>
          </a:bodyPr>
          <a:lstStyle/>
          <a:p>
            <a:pPr algn="ctr">
              <a:spcBef>
                <a:spcPts val="600"/>
              </a:spcBef>
              <a:spcAft>
                <a:spcPts val="600"/>
              </a:spcAft>
            </a:pPr>
            <a:r>
              <a:rPr lang="en-US" sz="2000" dirty="0">
                <a:ln>
                  <a:solidFill>
                    <a:schemeClr val="accent6">
                      <a:lumMod val="20000"/>
                      <a:lumOff val="80000"/>
                    </a:schemeClr>
                  </a:solidFill>
                </a:ln>
                <a:solidFill>
                  <a:schemeClr val="accent6">
                    <a:lumMod val="20000"/>
                    <a:lumOff val="80000"/>
                  </a:schemeClr>
                </a:solidFill>
              </a:rPr>
              <a:t>4. Environment</a:t>
            </a:r>
            <a:endParaRPr lang="en-ZA" sz="2000" dirty="0">
              <a:ln>
                <a:solidFill>
                  <a:schemeClr val="accent6">
                    <a:lumMod val="20000"/>
                    <a:lumOff val="80000"/>
                  </a:schemeClr>
                </a:solidFill>
              </a:ln>
              <a:solidFill>
                <a:schemeClr val="accent6">
                  <a:lumMod val="20000"/>
                  <a:lumOff val="80000"/>
                </a:schemeClr>
              </a:solidFill>
            </a:endParaRPr>
          </a:p>
        </p:txBody>
      </p:sp>
      <p:sp>
        <p:nvSpPr>
          <p:cNvPr id="10" name="Text Box 5">
            <a:extLst>
              <a:ext uri="{FF2B5EF4-FFF2-40B4-BE49-F238E27FC236}">
                <a16:creationId xmlns:a16="http://schemas.microsoft.com/office/drawing/2014/main" id="{E3BE0CB7-556C-2207-DDA2-E482B9369E6D}"/>
              </a:ext>
            </a:extLst>
          </p:cNvPr>
          <p:cNvSpPr txBox="1">
            <a:spLocks noChangeArrowheads="1" noChangeShapeType="1"/>
          </p:cNvSpPr>
          <p:nvPr/>
        </p:nvSpPr>
        <p:spPr bwMode="auto">
          <a:xfrm>
            <a:off x="3061460" y="1356360"/>
            <a:ext cx="3267030" cy="31662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274320" tIns="91440" rIns="274320" bIns="91440" numCol="1" anchor="t" anchorCtr="0" compatLnSpc="1">
            <a:prstTxWarp prst="textNoShape">
              <a:avLst/>
            </a:prstTxWarp>
          </a:bodyPr>
          <a:lstStyle/>
          <a:p>
            <a:pPr lvl="0" defTabSz="914400" eaLnBrk="0" fontAlgn="base" hangingPunct="0">
              <a:spcBef>
                <a:spcPct val="0"/>
              </a:spcBef>
              <a:spcAft>
                <a:spcPts val="800"/>
              </a:spcAft>
              <a:buSzPts val="700"/>
            </a:pPr>
            <a:r>
              <a:rPr lang="en-US" altLang="en-US" sz="1200" noProof="1">
                <a:solidFill>
                  <a:schemeClr val="accent6">
                    <a:lumMod val="20000"/>
                    <a:lumOff val="80000"/>
                  </a:schemeClr>
                </a:solidFill>
              </a:rPr>
              <a:t>Due to heavy rainfall, the middle road to the beach on the reserve is currently closed. Residents are advised to use the western roads as an alternative, which will help maintain their usability.</a:t>
            </a:r>
          </a:p>
          <a:p>
            <a:pPr lvl="0" defTabSz="914400" eaLnBrk="0" fontAlgn="base" hangingPunct="0">
              <a:spcBef>
                <a:spcPct val="0"/>
              </a:spcBef>
              <a:spcAft>
                <a:spcPts val="800"/>
              </a:spcAft>
              <a:buSzPts val="700"/>
            </a:pPr>
            <a:r>
              <a:rPr lang="en-US" altLang="en-US" sz="1200" noProof="1">
                <a:solidFill>
                  <a:schemeClr val="accent6">
                    <a:lumMod val="20000"/>
                    <a:lumOff val="80000"/>
                  </a:schemeClr>
                </a:solidFill>
              </a:rPr>
              <a:t>We appreciate the efforts and working hard to keep our beaches clean. Their dedication is making a significant difference in preserving our environment.</a:t>
            </a:r>
          </a:p>
          <a:p>
            <a:pPr lvl="0" defTabSz="914400" eaLnBrk="0" fontAlgn="base" hangingPunct="0">
              <a:spcBef>
                <a:spcPct val="0"/>
              </a:spcBef>
              <a:spcAft>
                <a:spcPts val="800"/>
              </a:spcAft>
              <a:buSzPts val="700"/>
            </a:pPr>
            <a:r>
              <a:rPr lang="en-US" altLang="en-US" sz="1200" noProof="1">
                <a:solidFill>
                  <a:schemeClr val="accent6">
                    <a:lumMod val="20000"/>
                    <a:lumOff val="80000"/>
                  </a:schemeClr>
                </a:solidFill>
              </a:rPr>
              <a:t>A sick bird was rescued from the beach and is receiving care at SAPREC. We look forward to its recovery and eventual release back into the wild.</a:t>
            </a:r>
            <a:endParaRPr lang="en-US" altLang="en-US" sz="1200" noProof="1">
              <a:solidFill>
                <a:srgbClr val="717171"/>
              </a:solidFill>
            </a:endParaRPr>
          </a:p>
          <a:p>
            <a:pPr marR="0" lvl="0" algn="l" defTabSz="914400" rtl="0" eaLnBrk="0" fontAlgn="base" latinLnBrk="0" hangingPunct="0">
              <a:lnSpc>
                <a:spcPct val="100000"/>
              </a:lnSpc>
              <a:spcBef>
                <a:spcPct val="0"/>
              </a:spcBef>
              <a:spcAft>
                <a:spcPts val="800"/>
              </a:spcAft>
              <a:buClrTx/>
              <a:buSzPts val="700"/>
              <a:tabLst/>
            </a:pPr>
            <a:endParaRPr lang="en-US" altLang="en-US" sz="1200" noProof="1">
              <a:solidFill>
                <a:srgbClr val="717171"/>
              </a:solidFill>
            </a:endParaRPr>
          </a:p>
          <a:p>
            <a:pPr marR="0" lvl="0" algn="l" defTabSz="914400" rtl="0" eaLnBrk="0" fontAlgn="base" latinLnBrk="0" hangingPunct="0">
              <a:lnSpc>
                <a:spcPct val="100000"/>
              </a:lnSpc>
              <a:spcBef>
                <a:spcPct val="0"/>
              </a:spcBef>
              <a:spcAft>
                <a:spcPts val="800"/>
              </a:spcAft>
              <a:buClrTx/>
              <a:buSzPts val="700"/>
              <a:tabLst/>
            </a:pPr>
            <a:endParaRPr lang="en-US" altLang="en-US" sz="1200" noProof="1">
              <a:solidFill>
                <a:srgbClr val="717171"/>
              </a:solidFill>
            </a:endParaRPr>
          </a:p>
        </p:txBody>
      </p:sp>
      <p:pic>
        <p:nvPicPr>
          <p:cNvPr id="7" name="Picture 6">
            <a:extLst>
              <a:ext uri="{FF2B5EF4-FFF2-40B4-BE49-F238E27FC236}">
                <a16:creationId xmlns:a16="http://schemas.microsoft.com/office/drawing/2014/main" id="{438E26A4-C9A9-42F2-12AB-B95C870CE33A}"/>
              </a:ext>
            </a:extLst>
          </p:cNvPr>
          <p:cNvPicPr>
            <a:picLocks noChangeAspect="1"/>
          </p:cNvPicPr>
          <p:nvPr/>
        </p:nvPicPr>
        <p:blipFill>
          <a:blip r:embed="rId2"/>
          <a:stretch>
            <a:fillRect/>
          </a:stretch>
        </p:blipFill>
        <p:spPr>
          <a:xfrm>
            <a:off x="428367" y="7249250"/>
            <a:ext cx="1889924" cy="1889924"/>
          </a:xfrm>
          <a:prstGeom prst="rect">
            <a:avLst/>
          </a:prstGeom>
        </p:spPr>
      </p:pic>
      <p:pic>
        <p:nvPicPr>
          <p:cNvPr id="4" name="Picture 3" descr="A bird lying on a towel&#10;&#10;Description automatically generated">
            <a:extLst>
              <a:ext uri="{FF2B5EF4-FFF2-40B4-BE49-F238E27FC236}">
                <a16:creationId xmlns:a16="http://schemas.microsoft.com/office/drawing/2014/main" id="{14B63FF7-F081-CB2B-965E-72E93FF066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603" y="972215"/>
            <a:ext cx="2508730" cy="3550444"/>
          </a:xfrm>
          <a:prstGeom prst="rect">
            <a:avLst/>
          </a:prstGeom>
        </p:spPr>
      </p:pic>
      <p:pic>
        <p:nvPicPr>
          <p:cNvPr id="6" name="Picture 5" descr="Two men holding bags on a beach&#10;&#10;Description automatically generated">
            <a:extLst>
              <a:ext uri="{FF2B5EF4-FFF2-40B4-BE49-F238E27FC236}">
                <a16:creationId xmlns:a16="http://schemas.microsoft.com/office/drawing/2014/main" id="{B92D30F3-F420-E39E-59E7-A13923B086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1459" y="4784915"/>
            <a:ext cx="3267030" cy="3912518"/>
          </a:xfrm>
          <a:prstGeom prst="rect">
            <a:avLst/>
          </a:prstGeom>
        </p:spPr>
      </p:pic>
    </p:spTree>
    <p:extLst>
      <p:ext uri="{BB962C8B-B14F-4D97-AF65-F5344CB8AC3E}">
        <p14:creationId xmlns:p14="http://schemas.microsoft.com/office/powerpoint/2010/main" val="3757893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2DA06030-42DA-4EB0-5D5F-3291E52CB6DD}"/>
              </a:ext>
            </a:extLst>
          </p:cNvPr>
          <p:cNvSpPr>
            <a:spLocks noChangeArrowheads="1"/>
          </p:cNvSpPr>
          <p:nvPr/>
        </p:nvSpPr>
        <p:spPr bwMode="auto">
          <a:xfrm>
            <a:off x="412750" y="799166"/>
            <a:ext cx="2964646" cy="4563409"/>
          </a:xfrm>
          <a:prstGeom prst="rect">
            <a:avLst/>
          </a:prstGeom>
          <a:solidFill>
            <a:srgbClr val="718E3E">
              <a:alpha val="27059"/>
            </a:srgbClr>
          </a:solidFill>
          <a:ln w="6350" algn="in">
            <a:solidFill>
              <a:srgbClr val="718E3E"/>
            </a:solidFill>
            <a:miter lim="800000"/>
            <a:headEnd/>
            <a:tailEnd/>
          </a:ln>
          <a:effectLst/>
        </p:spPr>
        <p:txBody>
          <a:bodyPr vert="horz" wrap="square" lIns="36576" tIns="36576" rIns="36576" bIns="36576" numCol="1" anchor="t" anchorCtr="0" compatLnSpc="1">
            <a:prstTxWarp prst="textNoShape">
              <a:avLst/>
            </a:prstTxWarp>
          </a:bodyPr>
          <a:lstStyle/>
          <a:p>
            <a:endParaRPr lang="en-ZA"/>
          </a:p>
        </p:txBody>
      </p:sp>
      <p:sp>
        <p:nvSpPr>
          <p:cNvPr id="7" name="Text Box 5">
            <a:extLst>
              <a:ext uri="{FF2B5EF4-FFF2-40B4-BE49-F238E27FC236}">
                <a16:creationId xmlns:a16="http://schemas.microsoft.com/office/drawing/2014/main" id="{EE877988-3389-0FE4-FEA5-DE86173A327C}"/>
              </a:ext>
            </a:extLst>
          </p:cNvPr>
          <p:cNvSpPr txBox="1">
            <a:spLocks noChangeArrowheads="1" noChangeShapeType="1"/>
          </p:cNvSpPr>
          <p:nvPr/>
        </p:nvSpPr>
        <p:spPr bwMode="auto">
          <a:xfrm>
            <a:off x="320654" y="475640"/>
            <a:ext cx="3016250" cy="2857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274320" tIns="18288" rIns="274320" bIns="18288"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600"/>
              </a:spcAft>
              <a:buClrTx/>
              <a:buSzTx/>
              <a:buFontTx/>
              <a:buNone/>
              <a:tabLst/>
            </a:pPr>
            <a:r>
              <a:rPr lang="en-US" altLang="en-US" sz="1400" b="1" u="sng" dirty="0">
                <a:solidFill>
                  <a:srgbClr val="718E3E"/>
                </a:solidFill>
              </a:rPr>
              <a:t>5</a:t>
            </a:r>
            <a:r>
              <a:rPr kumimoji="0" lang="en-US" altLang="en-US" sz="1400" b="1" i="0" u="sng" strike="noStrike" cap="none" normalizeH="0" baseline="0" dirty="0">
                <a:ln>
                  <a:noFill/>
                </a:ln>
                <a:solidFill>
                  <a:srgbClr val="718E3E"/>
                </a:solidFill>
                <a:effectLst/>
              </a:rPr>
              <a:t>. Maintenance Performed</a:t>
            </a:r>
            <a:endParaRPr kumimoji="0" lang="en-US" altLang="en-US" sz="1800" b="0" i="0" u="none" strike="noStrike" cap="none" normalizeH="0" baseline="0" dirty="0">
              <a:ln>
                <a:noFill/>
              </a:ln>
              <a:solidFill>
                <a:srgbClr val="718E3E"/>
              </a:solidFill>
              <a:effectLst/>
            </a:endParaRPr>
          </a:p>
        </p:txBody>
      </p:sp>
      <p:sp>
        <p:nvSpPr>
          <p:cNvPr id="8" name="Text Box 6">
            <a:extLst>
              <a:ext uri="{FF2B5EF4-FFF2-40B4-BE49-F238E27FC236}">
                <a16:creationId xmlns:a16="http://schemas.microsoft.com/office/drawing/2014/main" id="{DDC41E9D-68F2-BD8B-21D8-C196F143A41E}"/>
              </a:ext>
            </a:extLst>
          </p:cNvPr>
          <p:cNvSpPr txBox="1">
            <a:spLocks noChangeArrowheads="1" noChangeShapeType="1"/>
          </p:cNvSpPr>
          <p:nvPr/>
        </p:nvSpPr>
        <p:spPr bwMode="auto">
          <a:xfrm>
            <a:off x="320654" y="753445"/>
            <a:ext cx="3251200" cy="5122545"/>
          </a:xfrm>
          <a:prstGeom prst="rect">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path path="circle">
              <a:fillToRect l="50000" t="50000" r="50000" b="50000"/>
            </a:path>
            <a:tileRect/>
          </a:gradFill>
          <a:ln w="28575">
            <a:solidFill>
              <a:schemeClr val="accent6"/>
            </a:solidFill>
          </a:ln>
          <a:effectLst/>
        </p:spPr>
        <p:txBody>
          <a:bodyPr vert="horz" wrap="square" lIns="182880" tIns="182880" rIns="182880" bIns="182880" numCol="1" anchor="t" anchorCtr="0" compatLnSpc="1">
            <a:prstTxWarp prst="textNoShape">
              <a:avLst/>
            </a:prstTxWarp>
          </a:bodyPr>
          <a:lstStyle>
            <a:defPPr>
              <a:defRPr lang="en-US"/>
            </a:defPPr>
            <a:lvl1pPr marR="0" lvl="0" indent="0" defTabSz="914400" eaLnBrk="0" fontAlgn="base" hangingPunct="0">
              <a:lnSpc>
                <a:spcPct val="100000"/>
              </a:lnSpc>
              <a:spcBef>
                <a:spcPct val="0"/>
              </a:spcBef>
              <a:spcAft>
                <a:spcPct val="0"/>
              </a:spcAft>
              <a:buClrTx/>
              <a:buSzTx/>
              <a:buFontTx/>
              <a:buNone/>
              <a:tabLst/>
              <a:defRPr kumimoji="0" b="1" i="0" u="sng" strike="noStrike" cap="none" normalizeH="0" baseline="0">
                <a:ln>
                  <a:noFill/>
                </a:ln>
                <a:solidFill>
                  <a:srgbClr val="3B4E6B"/>
                </a:solidFill>
                <a:effectLst/>
              </a:defRPr>
            </a:lvl1pPr>
          </a:lstStyle>
          <a:p>
            <a:r>
              <a:rPr lang="en-US" altLang="en-US" sz="1200" u="none" dirty="0">
                <a:solidFill>
                  <a:schemeClr val="accent1"/>
                </a:solidFill>
              </a:rPr>
              <a:t>Equipment Maintenance</a:t>
            </a:r>
            <a:r>
              <a:rPr lang="en-US" altLang="en-US" sz="1200" b="0" u="none" dirty="0">
                <a:solidFill>
                  <a:schemeClr val="accent1"/>
                </a:solidFill>
              </a:rPr>
              <a:t>: </a:t>
            </a:r>
          </a:p>
          <a:p>
            <a:r>
              <a:rPr lang="en-US" altLang="en-US" sz="1200" b="0" u="none" dirty="0">
                <a:solidFill>
                  <a:schemeClr val="accent1"/>
                </a:solidFill>
              </a:rPr>
              <a:t>Lawnmower and grass-cutting equipment serviced.</a:t>
            </a:r>
          </a:p>
          <a:p>
            <a:pPr>
              <a:spcBef>
                <a:spcPts val="600"/>
              </a:spcBef>
            </a:pPr>
            <a:r>
              <a:rPr lang="en-US" altLang="en-US" sz="1200" u="none" dirty="0">
                <a:solidFill>
                  <a:schemeClr val="accent1"/>
                </a:solidFill>
              </a:rPr>
              <a:t>Infrastructure Inspection</a:t>
            </a:r>
            <a:r>
              <a:rPr lang="en-US" altLang="en-US" sz="1200" b="0" u="none" dirty="0">
                <a:solidFill>
                  <a:schemeClr val="accent1"/>
                </a:solidFill>
              </a:rPr>
              <a:t>:</a:t>
            </a:r>
          </a:p>
          <a:p>
            <a:r>
              <a:rPr lang="en-US" altLang="en-US" sz="1200" b="0" u="none" dirty="0">
                <a:solidFill>
                  <a:schemeClr val="accent1"/>
                </a:solidFill>
              </a:rPr>
              <a:t>Perimeter fences inspected, with significant repairs and maintenance identified; residents will be kept informed of progress.</a:t>
            </a:r>
          </a:p>
          <a:p>
            <a:pPr>
              <a:spcBef>
                <a:spcPts val="600"/>
              </a:spcBef>
            </a:pPr>
            <a:r>
              <a:rPr lang="en-US" altLang="en-US" sz="1200" u="none" dirty="0">
                <a:solidFill>
                  <a:schemeClr val="accent1"/>
                </a:solidFill>
              </a:rPr>
              <a:t>Facilities Maintenance</a:t>
            </a:r>
            <a:r>
              <a:rPr lang="en-US" altLang="en-US" sz="1200" b="0" u="none" dirty="0">
                <a:solidFill>
                  <a:schemeClr val="accent1"/>
                </a:solidFill>
              </a:rPr>
              <a:t>:</a:t>
            </a:r>
          </a:p>
          <a:p>
            <a:r>
              <a:rPr lang="en-US" altLang="en-US" sz="1200" b="0" u="none" dirty="0">
                <a:solidFill>
                  <a:schemeClr val="accent1"/>
                </a:solidFill>
              </a:rPr>
              <a:t>Water troughs at pump stations were cleaned to ensure water quality.</a:t>
            </a:r>
          </a:p>
          <a:p>
            <a:r>
              <a:rPr lang="en-US" altLang="en-US" sz="1200" b="0" u="none" dirty="0">
                <a:solidFill>
                  <a:schemeClr val="accent1"/>
                </a:solidFill>
              </a:rPr>
              <a:t>Viewing deck cleaning is ongoing to preserve amenities.</a:t>
            </a:r>
          </a:p>
          <a:p>
            <a:r>
              <a:rPr lang="en-US" altLang="en-US" sz="1200" b="0" u="none" dirty="0">
                <a:solidFill>
                  <a:schemeClr val="accent1"/>
                </a:solidFill>
              </a:rPr>
              <a:t>Firebreak maintenance is continuous upkeep that ensures fire safety and risk mitigation. </a:t>
            </a:r>
          </a:p>
          <a:p>
            <a:pPr>
              <a:spcBef>
                <a:spcPts val="600"/>
              </a:spcBef>
            </a:pPr>
            <a:r>
              <a:rPr lang="en-US" altLang="en-US" sz="1200" u="none" dirty="0">
                <a:solidFill>
                  <a:schemeClr val="accent1"/>
                </a:solidFill>
              </a:rPr>
              <a:t>Regular Inspections</a:t>
            </a:r>
            <a:r>
              <a:rPr lang="en-US" altLang="en-US" sz="1200" b="0" u="none" dirty="0">
                <a:solidFill>
                  <a:schemeClr val="accent1"/>
                </a:solidFill>
              </a:rPr>
              <a:t>:</a:t>
            </a:r>
          </a:p>
          <a:p>
            <a:r>
              <a:rPr lang="en-US" altLang="en-US" sz="1200" b="0" u="none" dirty="0">
                <a:solidFill>
                  <a:schemeClr val="accent1"/>
                </a:solidFill>
              </a:rPr>
              <a:t>Weekly checks are conducted on pump stations, sewerage plants, and internal firebreaks to ensure functionality and safety.</a:t>
            </a:r>
          </a:p>
          <a:p>
            <a:pPr>
              <a:spcBef>
                <a:spcPts val="600"/>
              </a:spcBef>
            </a:pPr>
            <a:r>
              <a:rPr lang="en-US" altLang="en-US" sz="1200" u="none" dirty="0">
                <a:solidFill>
                  <a:schemeClr val="accent1"/>
                </a:solidFill>
              </a:rPr>
              <a:t>Sewerage Plant Update</a:t>
            </a:r>
            <a:r>
              <a:rPr lang="en-US" altLang="en-US" sz="1200" b="0" u="none" dirty="0">
                <a:solidFill>
                  <a:schemeClr val="accent1"/>
                </a:solidFill>
              </a:rPr>
              <a:t>:</a:t>
            </a:r>
          </a:p>
          <a:p>
            <a:r>
              <a:rPr lang="en-US" altLang="en-US" sz="1200" b="0" u="none" dirty="0">
                <a:solidFill>
                  <a:schemeClr val="accent1"/>
                </a:solidFill>
              </a:rPr>
              <a:t>Operating within expected parameters, with regular seeding (bio-enzyme granules and chlorine tablets) and fence replacement completed.</a:t>
            </a:r>
          </a:p>
        </p:txBody>
      </p:sp>
      <p:sp>
        <p:nvSpPr>
          <p:cNvPr id="11" name="Rectangle 10">
            <a:extLst>
              <a:ext uri="{FF2B5EF4-FFF2-40B4-BE49-F238E27FC236}">
                <a16:creationId xmlns:a16="http://schemas.microsoft.com/office/drawing/2014/main" id="{EA81E81D-80D6-007C-FCDD-F786C46B7E95}"/>
              </a:ext>
            </a:extLst>
          </p:cNvPr>
          <p:cNvSpPr>
            <a:spLocks noChangeArrowheads="1"/>
          </p:cNvSpPr>
          <p:nvPr/>
        </p:nvSpPr>
        <p:spPr bwMode="auto">
          <a:xfrm rot="5400000">
            <a:off x="-4330952" y="4594760"/>
            <a:ext cx="8880191" cy="218292"/>
          </a:xfrm>
          <a:prstGeom prst="rect">
            <a:avLst/>
          </a:prstGeom>
          <a:gradFill flip="none" rotWithShape="1">
            <a:gsLst>
              <a:gs pos="0">
                <a:schemeClr val="accent6">
                  <a:lumMod val="40000"/>
                  <a:lumOff val="60000"/>
                  <a:tint val="66000"/>
                  <a:satMod val="160000"/>
                </a:schemeClr>
              </a:gs>
              <a:gs pos="50000">
                <a:schemeClr val="accent6">
                  <a:lumMod val="40000"/>
                  <a:lumOff val="60000"/>
                  <a:tint val="44500"/>
                  <a:satMod val="160000"/>
                </a:schemeClr>
              </a:gs>
              <a:gs pos="100000">
                <a:schemeClr val="accent6">
                  <a:lumMod val="40000"/>
                  <a:lumOff val="60000"/>
                  <a:tint val="23500"/>
                  <a:satMod val="160000"/>
                </a:schemeClr>
              </a:gs>
            </a:gsLst>
            <a:lin ang="0" scaled="1"/>
            <a:tileRect/>
          </a:gradFill>
          <a:ln>
            <a:noFill/>
          </a:ln>
          <a:effectLst/>
        </p:spPr>
        <p:txBody>
          <a:bodyPr vert="horz" wrap="square" lIns="36576" tIns="36576" rIns="36576" bIns="36576" numCol="1" anchor="t" anchorCtr="0" compatLnSpc="1">
            <a:prstTxWarp prst="textNoShape">
              <a:avLst/>
            </a:prstTxWarp>
          </a:bodyPr>
          <a:lstStyle/>
          <a:p>
            <a:endParaRPr lang="en-ZA"/>
          </a:p>
        </p:txBody>
      </p:sp>
      <p:sp>
        <p:nvSpPr>
          <p:cNvPr id="12" name="Text Box 9">
            <a:extLst>
              <a:ext uri="{FF2B5EF4-FFF2-40B4-BE49-F238E27FC236}">
                <a16:creationId xmlns:a16="http://schemas.microsoft.com/office/drawing/2014/main" id="{6DAE558B-7A4E-C6C0-014D-8CB4D9BC4A32}"/>
              </a:ext>
            </a:extLst>
          </p:cNvPr>
          <p:cNvSpPr txBox="1">
            <a:spLocks noChangeArrowheads="1"/>
          </p:cNvSpPr>
          <p:nvPr/>
        </p:nvSpPr>
        <p:spPr bwMode="auto">
          <a:xfrm>
            <a:off x="23813" y="9534208"/>
            <a:ext cx="18288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182880" tIns="36576" rIns="182880"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fld id="{9B866ACE-5FD8-4F68-9E4F-FB6EFD4007FC}" type="slidenum">
              <a:rPr kumimoji="0" lang="en-US" altLang="en-US" sz="1300" b="0" i="0" u="none" strike="noStrike" cap="none" normalizeH="0" baseline="0" smtClean="0">
                <a:ln>
                  <a:noFill/>
                </a:ln>
                <a:solidFill>
                  <a:srgbClr val="6B6B23"/>
                </a:solidFill>
                <a:effectLst/>
              </a:rPr>
              <a:pPr marL="0" marR="0" lvl="0" indent="0" algn="l" defTabSz="914400" rtl="0" eaLnBrk="0" fontAlgn="base" latinLnBrk="0" hangingPunct="0">
                <a:lnSpc>
                  <a:spcPct val="100000"/>
                </a:lnSpc>
                <a:spcBef>
                  <a:spcPct val="0"/>
                </a:spcBef>
                <a:spcAft>
                  <a:spcPct val="0"/>
                </a:spcAft>
                <a:buClrTx/>
                <a:buSzTx/>
                <a:buFontTx/>
                <a:buNone/>
                <a:tabLst/>
              </a:pPr>
              <a:t>4</a:t>
            </a:fld>
            <a:endParaRPr kumimoji="0" lang="en-US" altLang="en-US" sz="1800" b="0" i="0" u="none" strike="noStrike" cap="none" normalizeH="0" baseline="0">
              <a:ln>
                <a:noFill/>
              </a:ln>
              <a:solidFill>
                <a:schemeClr val="tx1"/>
              </a:solidFill>
              <a:effectLst/>
            </a:endParaRPr>
          </a:p>
        </p:txBody>
      </p:sp>
      <p:sp>
        <p:nvSpPr>
          <p:cNvPr id="13" name="Rectangle 10">
            <a:extLst>
              <a:ext uri="{FF2B5EF4-FFF2-40B4-BE49-F238E27FC236}">
                <a16:creationId xmlns:a16="http://schemas.microsoft.com/office/drawing/2014/main" id="{0ED3F554-0BB3-5692-421E-D3868B63BD18}"/>
              </a:ext>
            </a:extLst>
          </p:cNvPr>
          <p:cNvSpPr>
            <a:spLocks noChangeArrowheads="1"/>
          </p:cNvSpPr>
          <p:nvPr/>
        </p:nvSpPr>
        <p:spPr bwMode="auto">
          <a:xfrm>
            <a:off x="0" y="0"/>
            <a:ext cx="6858000" cy="285751"/>
          </a:xfrm>
          <a:prstGeom prst="rect">
            <a:avLst/>
          </a:prstGeom>
          <a:solidFill>
            <a:schemeClr val="accent6">
              <a:lumMod val="40000"/>
              <a:lumOff val="60000"/>
            </a:schemeClr>
          </a:solidFill>
          <a:ln>
            <a:noFill/>
          </a:ln>
          <a:effectLst/>
        </p:spPr>
        <p:txBody>
          <a:bodyPr vert="horz" wrap="square" lIns="36576" tIns="36576" rIns="36576" bIns="36576" numCol="1" anchor="t" anchorCtr="0" compatLnSpc="1">
            <a:prstTxWarp prst="textNoShape">
              <a:avLst/>
            </a:prstTxWarp>
          </a:bodyPr>
          <a:lstStyle/>
          <a:p>
            <a:endParaRPr lang="en-ZA"/>
          </a:p>
        </p:txBody>
      </p:sp>
      <p:sp>
        <p:nvSpPr>
          <p:cNvPr id="14" name="Text Box 11">
            <a:extLst>
              <a:ext uri="{FF2B5EF4-FFF2-40B4-BE49-F238E27FC236}">
                <a16:creationId xmlns:a16="http://schemas.microsoft.com/office/drawing/2014/main" id="{A8E7D0E7-4974-D2B8-8B97-9B73EBB5DF47}"/>
              </a:ext>
            </a:extLst>
          </p:cNvPr>
          <p:cNvSpPr txBox="1">
            <a:spLocks noChangeArrowheads="1" noChangeShapeType="1"/>
          </p:cNvSpPr>
          <p:nvPr/>
        </p:nvSpPr>
        <p:spPr bwMode="auto">
          <a:xfrm>
            <a:off x="3788229" y="3177902"/>
            <a:ext cx="3016252" cy="2698088"/>
          </a:xfrm>
          <a:prstGeom prst="rect">
            <a:avLst/>
          </a:prstGeom>
          <a:noFill/>
          <a:ln>
            <a:noFill/>
          </a:ln>
          <a:effectLst/>
          <a:extLst>
            <a:ext uri="{909E8E84-426E-40DD-AFC4-6F175D3DCCD1}">
              <a14:hiddenFill xmlns:a14="http://schemas.microsoft.com/office/drawing/2010/main">
                <a:solidFill>
                  <a:srgbClr val="3B4E6B">
                    <a:alpha val="50000"/>
                  </a:srgbClr>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182880" tIns="182880" rIns="182880" bIns="18288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1200"/>
              </a:spcAft>
              <a:buClrTx/>
              <a:buSzTx/>
              <a:buFontTx/>
              <a:buNone/>
              <a:tabLst/>
            </a:pPr>
            <a:r>
              <a:rPr lang="en-US" altLang="en-US" sz="1400" b="1" u="sng" dirty="0">
                <a:solidFill>
                  <a:schemeClr val="accent1"/>
                </a:solidFill>
              </a:rPr>
              <a:t> 6. Security</a:t>
            </a:r>
            <a:endParaRPr kumimoji="0" lang="en-US" altLang="en-US" sz="1400" b="1" i="0" u="sng" strike="noStrike" cap="none" normalizeH="0" baseline="0" dirty="0">
              <a:ln>
                <a:noFill/>
              </a:ln>
              <a:solidFill>
                <a:schemeClr val="accent1"/>
              </a:solidFill>
              <a:effectLst/>
            </a:endParaRPr>
          </a:p>
          <a:p>
            <a:pPr marR="0" lvl="0" algn="l" defTabSz="914400" rtl="0" eaLnBrk="0" fontAlgn="base" latinLnBrk="0" hangingPunct="0">
              <a:lnSpc>
                <a:spcPct val="100000"/>
              </a:lnSpc>
              <a:spcBef>
                <a:spcPct val="0"/>
              </a:spcBef>
              <a:spcAft>
                <a:spcPts val="600"/>
              </a:spcAft>
              <a:buClrTx/>
              <a:buSzPts val="700"/>
              <a:tabLst/>
            </a:pPr>
            <a:r>
              <a:rPr lang="en-US" altLang="en-US" sz="1100" dirty="0">
                <a:solidFill>
                  <a:srgbClr val="717171"/>
                </a:solidFill>
              </a:rPr>
              <a:t>Effective August 1st, </a:t>
            </a:r>
            <a:r>
              <a:rPr lang="en-US" altLang="en-US" sz="1100" b="1" dirty="0">
                <a:solidFill>
                  <a:srgbClr val="717171"/>
                </a:solidFill>
              </a:rPr>
              <a:t>Alert Patrol </a:t>
            </a:r>
            <a:r>
              <a:rPr lang="en-US" altLang="en-US" sz="1100" dirty="0">
                <a:solidFill>
                  <a:srgbClr val="717171"/>
                </a:solidFill>
              </a:rPr>
              <a:t>will take over our security services. We appreciate your patience and understanding as we navigate this transition and work to ensure a seamless handover.</a:t>
            </a:r>
          </a:p>
          <a:p>
            <a:pPr marR="0" lvl="0" algn="l" defTabSz="914400" rtl="0" eaLnBrk="0" fontAlgn="base" latinLnBrk="0" hangingPunct="0">
              <a:lnSpc>
                <a:spcPct val="100000"/>
              </a:lnSpc>
              <a:spcBef>
                <a:spcPct val="0"/>
              </a:spcBef>
              <a:spcAft>
                <a:spcPts val="600"/>
              </a:spcAft>
              <a:buClrTx/>
              <a:buSzPts val="700"/>
              <a:tabLst/>
            </a:pPr>
            <a:r>
              <a:rPr lang="en-US" altLang="en-US" sz="1100" dirty="0">
                <a:solidFill>
                  <a:srgbClr val="717171"/>
                </a:solidFill>
              </a:rPr>
              <a:t>All contractors are required to ensure their paperwork is current and up-to-date.</a:t>
            </a:r>
          </a:p>
          <a:p>
            <a:pPr marR="0" lvl="0" algn="l" defTabSz="914400" rtl="0" eaLnBrk="0" fontAlgn="base" latinLnBrk="0" hangingPunct="0">
              <a:lnSpc>
                <a:spcPct val="100000"/>
              </a:lnSpc>
              <a:spcBef>
                <a:spcPct val="0"/>
              </a:spcBef>
              <a:spcAft>
                <a:spcPts val="600"/>
              </a:spcAft>
              <a:buClrTx/>
              <a:buSzPts val="700"/>
              <a:tabLst/>
            </a:pPr>
            <a:r>
              <a:rPr lang="en-US" altLang="en-US" sz="1100" dirty="0">
                <a:solidFill>
                  <a:srgbClr val="717171"/>
                </a:solidFill>
              </a:rPr>
              <a:t>Residents are encouraged to report any security concerns or issues directly to myself or Markus Killian.</a:t>
            </a:r>
            <a:endParaRPr lang="en-US" altLang="en-US" sz="1200" noProof="1">
              <a:solidFill>
                <a:srgbClr val="717171"/>
              </a:solidFill>
            </a:endParaRPr>
          </a:p>
          <a:p>
            <a:pPr marL="0" marR="0" lvl="0" indent="0" algn="l" defTabSz="914400" rtl="0" eaLnBrk="0" fontAlgn="base" latinLnBrk="0" hangingPunct="0">
              <a:lnSpc>
                <a:spcPct val="100000"/>
              </a:lnSpc>
              <a:spcBef>
                <a:spcPct val="0"/>
              </a:spcBef>
              <a:spcAft>
                <a:spcPts val="600"/>
              </a:spcAft>
              <a:buClrTx/>
              <a:buSzTx/>
              <a:buFontTx/>
              <a:buNone/>
              <a:tabLst/>
            </a:pPr>
            <a:endParaRPr kumimoji="0" lang="en-US" altLang="en-US" sz="1200" b="0" i="0" u="none" strike="noStrike" cap="none" normalizeH="0" baseline="0" noProof="1">
              <a:ln>
                <a:noFill/>
              </a:ln>
              <a:solidFill>
                <a:schemeClr val="accent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accent1"/>
              </a:solidFill>
              <a:effectLst/>
            </a:endParaRPr>
          </a:p>
        </p:txBody>
      </p:sp>
      <p:sp>
        <p:nvSpPr>
          <p:cNvPr id="6" name="Text Box 2">
            <a:extLst>
              <a:ext uri="{FF2B5EF4-FFF2-40B4-BE49-F238E27FC236}">
                <a16:creationId xmlns:a16="http://schemas.microsoft.com/office/drawing/2014/main" id="{022B55AF-AF7A-3FC6-B9E6-3E92A387D6B0}"/>
              </a:ext>
            </a:extLst>
          </p:cNvPr>
          <p:cNvSpPr txBox="1">
            <a:spLocks noChangeArrowheads="1" noChangeShapeType="1"/>
          </p:cNvSpPr>
          <p:nvPr/>
        </p:nvSpPr>
        <p:spPr bwMode="auto">
          <a:xfrm>
            <a:off x="320654" y="6084606"/>
            <a:ext cx="6267452" cy="38014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969696"/>
                  </a:outerShdw>
                </a:effectLst>
              </a14:hiddenEffects>
            </a:ext>
          </a:extLst>
        </p:spPr>
        <p:txBody>
          <a:bodyPr vert="horz" wrap="square" lIns="274320" tIns="91440" rIns="274320" bIns="9144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600"/>
              </a:spcAft>
              <a:buClrTx/>
              <a:buSzPts val="1200"/>
              <a:tabLst/>
            </a:pPr>
            <a:r>
              <a:rPr lang="en-US" altLang="en-US" sz="1100" dirty="0">
                <a:solidFill>
                  <a:srgbClr val="717171"/>
                </a:solidFill>
              </a:rPr>
              <a:t>                                                                            </a:t>
            </a:r>
            <a:r>
              <a:rPr lang="en-US" altLang="en-US" sz="2000" b="1" u="sng" dirty="0">
                <a:solidFill>
                  <a:schemeClr val="accent4">
                    <a:lumMod val="50000"/>
                  </a:schemeClr>
                </a:solidFill>
              </a:rPr>
              <a:t>7. General</a:t>
            </a:r>
            <a:endParaRPr lang="en-US" altLang="en-US" sz="2000" b="1" u="sng" noProof="1">
              <a:solidFill>
                <a:schemeClr val="accent4">
                  <a:lumMod val="50000"/>
                </a:schemeClr>
              </a:solidFill>
            </a:endParaRPr>
          </a:p>
          <a:p>
            <a:pPr marL="0" marR="0" lvl="0" indent="0" algn="l" defTabSz="914400" rtl="0" eaLnBrk="0" fontAlgn="base" latinLnBrk="0" hangingPunct="0">
              <a:lnSpc>
                <a:spcPct val="100000"/>
              </a:lnSpc>
              <a:spcBef>
                <a:spcPct val="0"/>
              </a:spcBef>
              <a:spcAft>
                <a:spcPts val="600"/>
              </a:spcAft>
              <a:buClrTx/>
              <a:buSzPts val="1200"/>
              <a:tabLst/>
            </a:pPr>
            <a:r>
              <a:rPr lang="en-US" altLang="en-US" sz="1100" dirty="0">
                <a:solidFill>
                  <a:srgbClr val="717171"/>
                </a:solidFill>
              </a:rPr>
              <a:t>Important Reminders for Residents</a:t>
            </a:r>
          </a:p>
          <a:p>
            <a:pPr marL="228600" marR="0" lvl="0" indent="-228600" algn="l" defTabSz="914400" rtl="0" eaLnBrk="0" fontAlgn="base" latinLnBrk="0" hangingPunct="0">
              <a:lnSpc>
                <a:spcPct val="100000"/>
              </a:lnSpc>
              <a:spcBef>
                <a:spcPct val="0"/>
              </a:spcBef>
              <a:spcAft>
                <a:spcPts val="600"/>
              </a:spcAft>
              <a:buClrTx/>
              <a:buSzPts val="1200"/>
              <a:buAutoNum type="arabicPeriod"/>
              <a:tabLst/>
            </a:pPr>
            <a:r>
              <a:rPr lang="en-US" altLang="en-US" sz="1100" b="1" dirty="0">
                <a:solidFill>
                  <a:srgbClr val="717171"/>
                </a:solidFill>
              </a:rPr>
              <a:t>Speed Limit</a:t>
            </a:r>
            <a:r>
              <a:rPr lang="en-US" altLang="en-US" sz="1100" dirty="0">
                <a:solidFill>
                  <a:srgbClr val="717171"/>
                </a:solidFill>
              </a:rPr>
              <a:t>: Please adhere to the 30km/h speed limit within the reserve and exercise caution while driving to protect the reserve's wildlife.</a:t>
            </a:r>
          </a:p>
          <a:p>
            <a:pPr marL="228600" marR="0" lvl="0" indent="-228600" algn="l" defTabSz="914400" rtl="0" eaLnBrk="0" fontAlgn="base" latinLnBrk="0" hangingPunct="0">
              <a:lnSpc>
                <a:spcPct val="100000"/>
              </a:lnSpc>
              <a:spcBef>
                <a:spcPct val="0"/>
              </a:spcBef>
              <a:spcAft>
                <a:spcPts val="600"/>
              </a:spcAft>
              <a:buClrTx/>
              <a:buSzPts val="1200"/>
              <a:buAutoNum type="arabicPeriod"/>
              <a:tabLst/>
            </a:pPr>
            <a:r>
              <a:rPr lang="en-US" altLang="en-US" sz="1100" b="1" dirty="0">
                <a:solidFill>
                  <a:srgbClr val="717171"/>
                </a:solidFill>
              </a:rPr>
              <a:t>Refuse Collection</a:t>
            </a:r>
            <a:r>
              <a:rPr lang="en-US" altLang="en-US" sz="1100" dirty="0">
                <a:solidFill>
                  <a:srgbClr val="717171"/>
                </a:solidFill>
              </a:rPr>
              <a:t>: Place refuse on the pavement before 08h30 on Wednesdays.</a:t>
            </a:r>
          </a:p>
          <a:p>
            <a:pPr marL="228600" marR="0" lvl="0" indent="-228600" algn="l" defTabSz="914400" rtl="0" eaLnBrk="0" fontAlgn="base" latinLnBrk="0" hangingPunct="0">
              <a:lnSpc>
                <a:spcPct val="100000"/>
              </a:lnSpc>
              <a:spcBef>
                <a:spcPct val="0"/>
              </a:spcBef>
              <a:spcAft>
                <a:spcPts val="600"/>
              </a:spcAft>
              <a:buClrTx/>
              <a:buSzPts val="1200"/>
              <a:buAutoNum type="arabicPeriod"/>
              <a:tabLst/>
            </a:pPr>
            <a:r>
              <a:rPr lang="en-US" altLang="en-US" sz="1100" b="1" dirty="0">
                <a:solidFill>
                  <a:srgbClr val="717171"/>
                </a:solidFill>
              </a:rPr>
              <a:t>Fire Safety: </a:t>
            </a:r>
            <a:r>
              <a:rPr lang="en-US" altLang="en-US" sz="1100" dirty="0">
                <a:solidFill>
                  <a:srgbClr val="717171"/>
                </a:solidFill>
              </a:rPr>
              <a:t>Remain</a:t>
            </a:r>
            <a:r>
              <a:rPr lang="en-US" altLang="en-US" sz="1100" b="1" dirty="0">
                <a:solidFill>
                  <a:srgbClr val="717171"/>
                </a:solidFill>
              </a:rPr>
              <a:t> </a:t>
            </a:r>
            <a:r>
              <a:rPr lang="en-US" altLang="en-US" sz="1100" dirty="0">
                <a:solidFill>
                  <a:srgbClr val="717171"/>
                </a:solidFill>
              </a:rPr>
              <a:t>vigilant and report any fires. Quick response and teamwork are crucial.</a:t>
            </a:r>
          </a:p>
          <a:p>
            <a:pPr marL="228600" marR="0" lvl="0" indent="-228600" algn="l" defTabSz="914400" rtl="0" eaLnBrk="0" fontAlgn="base" latinLnBrk="0" hangingPunct="0">
              <a:lnSpc>
                <a:spcPct val="100000"/>
              </a:lnSpc>
              <a:spcBef>
                <a:spcPct val="0"/>
              </a:spcBef>
              <a:spcAft>
                <a:spcPts val="600"/>
              </a:spcAft>
              <a:buClrTx/>
              <a:buSzPts val="1200"/>
              <a:buAutoNum type="arabicPeriod"/>
              <a:tabLst/>
            </a:pPr>
            <a:r>
              <a:rPr lang="en-US" altLang="en-US" sz="1100" b="1" dirty="0">
                <a:solidFill>
                  <a:srgbClr val="717171"/>
                </a:solidFill>
              </a:rPr>
              <a:t>Recycling</a:t>
            </a:r>
            <a:r>
              <a:rPr lang="en-US" altLang="en-US" sz="1100" dirty="0">
                <a:solidFill>
                  <a:srgbClr val="717171"/>
                </a:solidFill>
              </a:rPr>
              <a:t>: Use blue bags for paper, cardboard, tin, glass, and plastic items only. Exclude polystyrene and household waste.</a:t>
            </a:r>
          </a:p>
          <a:p>
            <a:pPr marL="228600" marR="0" lvl="0" indent="-228600" algn="l" defTabSz="914400" rtl="0" eaLnBrk="0" fontAlgn="base" latinLnBrk="0" hangingPunct="0">
              <a:lnSpc>
                <a:spcPct val="100000"/>
              </a:lnSpc>
              <a:spcBef>
                <a:spcPct val="0"/>
              </a:spcBef>
              <a:spcAft>
                <a:spcPts val="600"/>
              </a:spcAft>
              <a:buClrTx/>
              <a:buSzPts val="1200"/>
              <a:buAutoNum type="arabicPeriod"/>
              <a:tabLst/>
            </a:pPr>
            <a:r>
              <a:rPr lang="en-US" altLang="en-US" sz="1100" b="1" dirty="0">
                <a:solidFill>
                  <a:srgbClr val="717171"/>
                </a:solidFill>
              </a:rPr>
              <a:t>Holiday Home Security</a:t>
            </a:r>
            <a:r>
              <a:rPr lang="en-US" altLang="en-US" sz="1100" dirty="0">
                <a:solidFill>
                  <a:srgbClr val="717171"/>
                </a:solidFill>
              </a:rPr>
              <a:t>: Ensure doors are locked and lights are off when leaving your holiday home.</a:t>
            </a:r>
          </a:p>
          <a:p>
            <a:pPr marL="228600" lvl="0" indent="-228600" defTabSz="914400" eaLnBrk="0" fontAlgn="base" hangingPunct="0">
              <a:spcBef>
                <a:spcPct val="0"/>
              </a:spcBef>
              <a:spcAft>
                <a:spcPts val="600"/>
              </a:spcAft>
              <a:buSzPts val="1200"/>
              <a:buAutoNum type="arabicPeriod"/>
            </a:pPr>
            <a:r>
              <a:rPr lang="en-US" altLang="en-US" sz="1100" b="1" dirty="0">
                <a:solidFill>
                  <a:srgbClr val="717171"/>
                </a:solidFill>
              </a:rPr>
              <a:t>Building Plans</a:t>
            </a:r>
            <a:r>
              <a:rPr lang="en-US" altLang="en-US" sz="1100" dirty="0">
                <a:solidFill>
                  <a:srgbClr val="717171"/>
                </a:solidFill>
              </a:rPr>
              <a:t>: Following the Guidelines for the Conservation Levy, please ensure that your approved and current building plan is submitted for our records.</a:t>
            </a:r>
          </a:p>
          <a:p>
            <a:pPr marL="228600" lvl="0" indent="-228600" defTabSz="914400" eaLnBrk="0" fontAlgn="base" hangingPunct="0">
              <a:spcBef>
                <a:spcPct val="0"/>
              </a:spcBef>
              <a:spcAft>
                <a:spcPts val="600"/>
              </a:spcAft>
              <a:buSzPts val="1200"/>
              <a:buAutoNum type="arabicPeriod"/>
            </a:pPr>
            <a:endParaRPr lang="en-US" altLang="en-US" sz="1100" noProof="1">
              <a:solidFill>
                <a:srgbClr val="717171"/>
              </a:solidFill>
            </a:endParaRPr>
          </a:p>
          <a:p>
            <a:pPr marL="0" marR="0" lvl="0" indent="0" algn="ctr" defTabSz="914400" rtl="0" eaLnBrk="0" fontAlgn="base" latinLnBrk="0" hangingPunct="0">
              <a:lnSpc>
                <a:spcPct val="100000"/>
              </a:lnSpc>
              <a:spcBef>
                <a:spcPct val="0"/>
              </a:spcBef>
              <a:spcAft>
                <a:spcPts val="600"/>
              </a:spcAft>
              <a:buClrTx/>
              <a:buSzPts val="1200"/>
              <a:tabLst/>
            </a:pPr>
            <a:r>
              <a:rPr lang="en-US" altLang="en-US" sz="1200" i="1" dirty="0">
                <a:solidFill>
                  <a:srgbClr val="717171"/>
                </a:solidFill>
                <a:effectLst>
                  <a:outerShdw blurRad="38100" dist="38100" dir="2700000" algn="tl">
                    <a:srgbClr val="000000">
                      <a:alpha val="43137"/>
                    </a:srgbClr>
                  </a:outerShdw>
                </a:effectLst>
              </a:rPr>
              <a:t>We express our gratitude to all owners for their timely levy payments, enabling us to carry out the necessary maintenance in this stunning estate.</a:t>
            </a:r>
            <a:endParaRPr kumimoji="0" lang="en-US" altLang="en-US" sz="1200" b="0" i="0" u="none" strike="noStrike" cap="none" normalizeH="0" baseline="0" dirty="0">
              <a:ln>
                <a:noFill/>
              </a:ln>
              <a:solidFill>
                <a:schemeClr val="tx1"/>
              </a:solidFill>
              <a:effectLst/>
            </a:endParaRPr>
          </a:p>
        </p:txBody>
      </p:sp>
      <p:pic>
        <p:nvPicPr>
          <p:cNvPr id="3" name="Picture 2" descr="A logo for a security company">
            <a:extLst>
              <a:ext uri="{FF2B5EF4-FFF2-40B4-BE49-F238E27FC236}">
                <a16:creationId xmlns:a16="http://schemas.microsoft.com/office/drawing/2014/main" id="{93828FAD-B7C8-3543-7F5C-E84DB41BE7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8229" y="799165"/>
            <a:ext cx="2799877" cy="2239920"/>
          </a:xfrm>
          <a:prstGeom prst="rect">
            <a:avLst/>
          </a:prstGeom>
        </p:spPr>
      </p:pic>
    </p:spTree>
    <p:extLst>
      <p:ext uri="{BB962C8B-B14F-4D97-AF65-F5344CB8AC3E}">
        <p14:creationId xmlns:p14="http://schemas.microsoft.com/office/powerpoint/2010/main" val="32136412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3362</TotalTime>
  <Words>698</Words>
  <Application>Microsoft Office PowerPoint</Application>
  <PresentationFormat>A4 Paper (210x297 mm)</PresentationFormat>
  <Paragraphs>69</Paragraphs>
  <Slides>4</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Aptos Display</vt:lpstr>
      <vt:lpstr>Arial</vt:lpstr>
      <vt:lpstr>Wingdings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Marcel Du Preez</dc:creator>
  <cp:lastModifiedBy>Armand Erasmus</cp:lastModifiedBy>
  <cp:revision>8</cp:revision>
  <cp:lastPrinted>2024-05-03T08:50:22Z</cp:lastPrinted>
  <dcterms:created xsi:type="dcterms:W3CDTF">2024-05-01T11:02:51Z</dcterms:created>
  <dcterms:modified xsi:type="dcterms:W3CDTF">2024-08-02T11:32:26Z</dcterms:modified>
</cp:coreProperties>
</file>